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3" r:id="rId2"/>
  </p:sldMasterIdLst>
  <p:notesMasterIdLst>
    <p:notesMasterId r:id="rId60"/>
  </p:notesMasterIdLst>
  <p:sldIdLst>
    <p:sldId id="11438" r:id="rId3"/>
    <p:sldId id="11357" r:id="rId4"/>
    <p:sldId id="11356" r:id="rId5"/>
    <p:sldId id="11363" r:id="rId6"/>
    <p:sldId id="11362" r:id="rId7"/>
    <p:sldId id="11365" r:id="rId8"/>
    <p:sldId id="11370" r:id="rId9"/>
    <p:sldId id="463" r:id="rId10"/>
    <p:sldId id="11366" r:id="rId11"/>
    <p:sldId id="467" r:id="rId12"/>
    <p:sldId id="11367" r:id="rId13"/>
    <p:sldId id="11368" r:id="rId14"/>
    <p:sldId id="11369" r:id="rId15"/>
    <p:sldId id="11361" r:id="rId16"/>
    <p:sldId id="271" r:id="rId17"/>
    <p:sldId id="466" r:id="rId18"/>
    <p:sldId id="11371" r:id="rId19"/>
    <p:sldId id="11372" r:id="rId20"/>
    <p:sldId id="11373" r:id="rId21"/>
    <p:sldId id="476" r:id="rId22"/>
    <p:sldId id="477" r:id="rId23"/>
    <p:sldId id="464" r:id="rId24"/>
    <p:sldId id="11376" r:id="rId25"/>
    <p:sldId id="11375" r:id="rId26"/>
    <p:sldId id="11437" r:id="rId27"/>
    <p:sldId id="11374" r:id="rId28"/>
    <p:sldId id="316" r:id="rId29"/>
    <p:sldId id="313" r:id="rId30"/>
    <p:sldId id="11396" r:id="rId31"/>
    <p:sldId id="11397" r:id="rId32"/>
    <p:sldId id="338" r:id="rId33"/>
    <p:sldId id="11406" r:id="rId34"/>
    <p:sldId id="344" r:id="rId35"/>
    <p:sldId id="11401" r:id="rId36"/>
    <p:sldId id="11402" r:id="rId37"/>
    <p:sldId id="11405" r:id="rId38"/>
    <p:sldId id="345" r:id="rId39"/>
    <p:sldId id="11400" r:id="rId40"/>
    <p:sldId id="11398" r:id="rId41"/>
    <p:sldId id="346" r:id="rId42"/>
    <p:sldId id="11389" r:id="rId43"/>
    <p:sldId id="11390" r:id="rId44"/>
    <p:sldId id="11391" r:id="rId45"/>
    <p:sldId id="11392" r:id="rId46"/>
    <p:sldId id="347" r:id="rId47"/>
    <p:sldId id="342" r:id="rId48"/>
    <p:sldId id="343" r:id="rId49"/>
    <p:sldId id="11381" r:id="rId50"/>
    <p:sldId id="11377" r:id="rId51"/>
    <p:sldId id="11378" r:id="rId52"/>
    <p:sldId id="11017" r:id="rId53"/>
    <p:sldId id="11380" r:id="rId54"/>
    <p:sldId id="11384" r:id="rId55"/>
    <p:sldId id="11385" r:id="rId56"/>
    <p:sldId id="11386" r:id="rId57"/>
    <p:sldId id="11387" r:id="rId58"/>
    <p:sldId id="11383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9C2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53"/>
    <p:restoredTop sz="84014"/>
  </p:normalViewPr>
  <p:slideViewPr>
    <p:cSldViewPr snapToGrid="0">
      <p:cViewPr varScale="1">
        <p:scale>
          <a:sx n="106" d="100"/>
          <a:sy n="106" d="100"/>
        </p:scale>
        <p:origin x="1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aseline="0">
                <a:solidFill>
                  <a:schemeClr val="tx1"/>
                </a:solidFill>
              </a:rPr>
              <a:t>Larger Models Attain Better Realism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c:spPr>
          </c:marker>
          <c:xVal>
            <c:numRef>
              <c:f>Sheet1!$B$15:$B$22</c:f>
              <c:numCache>
                <c:formatCode>General</c:formatCode>
                <c:ptCount val="8"/>
                <c:pt idx="0">
                  <c:v>5.2</c:v>
                </c:pt>
                <c:pt idx="1">
                  <c:v>7.2</c:v>
                </c:pt>
                <c:pt idx="2">
                  <c:v>20</c:v>
                </c:pt>
                <c:pt idx="3">
                  <c:v>3</c:v>
                </c:pt>
                <c:pt idx="4">
                  <c:v>0.75</c:v>
                </c:pt>
                <c:pt idx="5">
                  <c:v>0.35</c:v>
                </c:pt>
                <c:pt idx="6">
                  <c:v>0.12</c:v>
                </c:pt>
              </c:numCache>
            </c:numRef>
          </c:xVal>
          <c:yVal>
            <c:numRef>
              <c:f>Sheet1!$C$15:$C$22</c:f>
              <c:numCache>
                <c:formatCode>General</c:formatCode>
                <c:ptCount val="8"/>
                <c:pt idx="0">
                  <c:v>10.39</c:v>
                </c:pt>
                <c:pt idx="1">
                  <c:v>7.27</c:v>
                </c:pt>
                <c:pt idx="2">
                  <c:v>7.23</c:v>
                </c:pt>
                <c:pt idx="3">
                  <c:v>8.1</c:v>
                </c:pt>
                <c:pt idx="4">
                  <c:v>10.71</c:v>
                </c:pt>
                <c:pt idx="5">
                  <c:v>14.1</c:v>
                </c:pt>
                <c:pt idx="6">
                  <c:v>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3A-9843-8976-59167CD98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9244272"/>
        <c:axId val="1526966352"/>
      </c:scatterChart>
      <c:valAx>
        <c:axId val="1499244272"/>
        <c:scaling>
          <c:logBase val="2"/>
          <c:orientation val="minMax"/>
          <c:min val="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aseline="0"/>
                  <a:t>Model Size (billion parameters, 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526966352"/>
        <c:crosses val="autoZero"/>
        <c:crossBetween val="midCat"/>
      </c:valAx>
      <c:valAx>
        <c:axId val="1526966352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aseline="0"/>
                  <a:t>Realism Gap (FID, lower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499244272"/>
        <c:crossesAt val="0.1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 baseline="0">
                <a:solidFill>
                  <a:schemeClr val="tx1"/>
                </a:solidFill>
              </a:rPr>
              <a:t>Larger Models Attain Better Realism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KR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8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/>
            </c:spPr>
          </c:marker>
          <c:xVal>
            <c:numRef>
              <c:f>Sheet1!$B$15:$B$22</c:f>
              <c:numCache>
                <c:formatCode>General</c:formatCode>
                <c:ptCount val="8"/>
                <c:pt idx="0">
                  <c:v>5.2</c:v>
                </c:pt>
                <c:pt idx="1">
                  <c:v>7.2</c:v>
                </c:pt>
                <c:pt idx="2">
                  <c:v>20</c:v>
                </c:pt>
                <c:pt idx="3">
                  <c:v>3</c:v>
                </c:pt>
                <c:pt idx="4">
                  <c:v>0.75</c:v>
                </c:pt>
                <c:pt idx="5">
                  <c:v>0.35</c:v>
                </c:pt>
                <c:pt idx="6">
                  <c:v>0.12</c:v>
                </c:pt>
              </c:numCache>
            </c:numRef>
          </c:xVal>
          <c:yVal>
            <c:numRef>
              <c:f>Sheet1!$C$15:$C$22</c:f>
              <c:numCache>
                <c:formatCode>General</c:formatCode>
                <c:ptCount val="8"/>
                <c:pt idx="0">
                  <c:v>10.39</c:v>
                </c:pt>
                <c:pt idx="1">
                  <c:v>7.27</c:v>
                </c:pt>
                <c:pt idx="2">
                  <c:v>7.23</c:v>
                </c:pt>
                <c:pt idx="3">
                  <c:v>8.1</c:v>
                </c:pt>
                <c:pt idx="4">
                  <c:v>10.71</c:v>
                </c:pt>
                <c:pt idx="5">
                  <c:v>14.1</c:v>
                </c:pt>
                <c:pt idx="6">
                  <c:v>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13A-9843-8976-59167CD98D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499244272"/>
        <c:axId val="1526966352"/>
      </c:scatterChart>
      <c:valAx>
        <c:axId val="1499244272"/>
        <c:scaling>
          <c:logBase val="2"/>
          <c:orientation val="minMax"/>
          <c:min val="0.1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aseline="0"/>
                  <a:t>Model Size (billion parameters, log scale)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526966352"/>
        <c:crosses val="autoZero"/>
        <c:crossBetween val="midCat"/>
      </c:valAx>
      <c:valAx>
        <c:axId val="1526966352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aseline="0"/>
                  <a:t>Realism Gap (FID, lower is better)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KR"/>
          </a:p>
        </c:txPr>
        <c:crossAx val="1499244272"/>
        <c:crossesAt val="0.1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48FAB-BB5F-D946-B26B-2E55B86CF72D}" type="datetimeFigureOut">
              <a:t>2023/09/24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2A926-4130-CD4A-B0D9-4E17526253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36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1240C-3462-1A4B-A075-29568204E29D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36754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1240C-3462-1A4B-A075-29568204E29D}" type="slidenum">
              <a:rPr kumimoji="1" lang="ko-Kore-KR" altLang="en-US" smtClean="0"/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7876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1240C-3462-1A4B-A075-29568204E29D}" type="slidenum">
              <a:rPr kumimoji="1" lang="ko-Kore-KR" altLang="en-US" smtClean="0"/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33694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1240C-3462-1A4B-A075-29568204E29D}" type="slidenum">
              <a:rPr kumimoji="1" lang="ko-Kore-KR" altLang="en-US" smtClean="0"/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87774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1240C-3462-1A4B-A075-29568204E29D}" type="slidenum">
              <a:rPr kumimoji="1" lang="ko-Kore-KR" altLang="en-US" smtClean="0"/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0411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1240C-3462-1A4B-A075-29568204E29D}" type="slidenum">
              <a:rPr kumimoji="1" lang="ko-Kore-KR" altLang="en-US" smtClean="0"/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8049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CA20-B27E-4320-B871-D0C49A84AA55}" type="slidenum">
              <a:rPr lang="en-DE" smtClean="0"/>
              <a:t>49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6676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CA20-B27E-4320-B871-D0C49A84AA55}" type="slidenum">
              <a:rPr lang="en-DE" smtClean="0"/>
              <a:t>50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8831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CA20-B27E-4320-B871-D0C49A84AA55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713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CA20-B27E-4320-B871-D0C49A84AA55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743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CA20-B27E-4320-B871-D0C49A84AA55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5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Let’s move to the next technical contribution.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A926-4130-CD4A-B0D9-4E17526253E5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219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CA20-B27E-4320-B871-D0C49A84AA55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565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94CA20-B27E-4320-B871-D0C49A84AA55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80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discriminator doesn’t become so slow, because it’s like mipmap. Majority of computation is done at high res layer, but we don’t have many of those.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1240C-3462-1A4B-A075-29568204E29D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260159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1240C-3462-1A4B-A075-29568204E29D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9770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A926-4130-CD4A-B0D9-4E17526253E5}" type="slidenum"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4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2A926-4130-CD4A-B0D9-4E17526253E5}" type="slidenum"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14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1240C-3462-1A4B-A075-29568204E29D}" type="slidenum">
              <a:rPr kumimoji="1" lang="ko-Kore-KR" altLang="en-US" smtClean="0"/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16084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1240C-3462-1A4B-A075-29568204E29D}" type="slidenum">
              <a:rPr kumimoji="1" lang="ko-Kore-KR" altLang="en-US" smtClean="0"/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7606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51240C-3462-1A4B-A075-29568204E29D}" type="slidenum">
              <a:rPr kumimoji="1" lang="ko-Kore-KR" altLang="en-US" smtClean="0"/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6395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CAD67-7371-F593-06CA-19EDA2DE2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FE22A9-0F52-8D61-FB70-F90C4EB6D9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D448E-5A74-FC7B-6708-AF08EEEA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54032-4255-013F-D02D-0DD20992F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B363A-FCE4-CBB0-EC55-73896AE84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8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400AD-F802-262C-5B5E-599B55A2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3F41DE-5B44-AC03-9011-8846E26EF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4802B-595E-0657-97CE-B7B5198C7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A5A40-B595-0A23-17A2-11F892AA8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24551-AA55-3780-DD96-40081011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11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ECDEC3-879F-C370-E5F4-E8EC10209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A08A0-CE84-90EB-7BB1-3401989004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7B558-E692-AC49-2583-A3A2023D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1B6545-6145-CB96-8CE7-FAC0293C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E2077B-C556-9FA2-7D53-B5A7876A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63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0EBE3D8B-CB16-8213-9BCC-BE9B4D614C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0643" y="63855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dobe Clean" panose="020B0503020404020204" pitchFamily="34" charset="0"/>
              </a:defRPr>
            </a:lvl1pPr>
          </a:lstStyle>
          <a:p>
            <a:fld id="{7BE7E389-0F35-4F44-A5B1-B1394EDC6D6F}" type="slidenum">
              <a:rPr kumimoji="1" lang="ko-Kore-KR" altLang="en-US" smtClean="0"/>
              <a:pPr/>
              <a:t>‹#›</a:t>
            </a:fld>
            <a:r>
              <a:rPr kumimoji="1" lang="en-US" altLang="ko-KR" dirty="0"/>
              <a:t>/66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4353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3562259-00B0-7652-02AF-A3BBF7F5C01E}"/>
              </a:ext>
            </a:extLst>
          </p:cNvPr>
          <p:cNvSpPr/>
          <p:nvPr userDrawn="1"/>
        </p:nvSpPr>
        <p:spPr>
          <a:xfrm>
            <a:off x="0" y="6278252"/>
            <a:ext cx="12192000" cy="579748"/>
          </a:xfrm>
          <a:prstGeom prst="rect">
            <a:avLst/>
          </a:prstGeom>
          <a:solidFill>
            <a:srgbClr val="BF2F2F"/>
          </a:solidFill>
          <a:ln>
            <a:solidFill>
              <a:srgbClr val="BF2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id="{17C600ED-39C6-0E80-6D96-B252AEF7DF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0643" y="638556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dobe Clean" panose="020B0503020404020204" pitchFamily="34" charset="0"/>
              </a:defRPr>
            </a:lvl1pPr>
          </a:lstStyle>
          <a:p>
            <a:fld id="{7BE7E389-0F35-4F44-A5B1-B1394EDC6D6F}" type="slidenum">
              <a:rPr kumimoji="1" lang="ko-Kore-KR" altLang="en-US" smtClean="0"/>
              <a:pPr/>
              <a:t>‹#›</a:t>
            </a:fld>
            <a:endParaRPr kumimoji="1" lang="ko-Kore-KR" alt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3146AD28-D65E-178D-9980-A44764FE8D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221955"/>
            <a:ext cx="12192000" cy="677109"/>
          </a:xfrm>
          <a:prstGeom prst="rect">
            <a:avLst/>
          </a:prstGeom>
        </p:spPr>
        <p:txBody>
          <a:bodyPr/>
          <a:lstStyle>
            <a:lvl1pPr>
              <a:defRPr sz="3800"/>
            </a:lvl1pPr>
          </a:lstStyle>
          <a:p>
            <a:r>
              <a:rPr lang="en-US" dirty="0"/>
              <a:t> Click to edit Master title style</a:t>
            </a:r>
            <a:endParaRPr lang="en-KR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47AA9BDF-CBE9-9AA7-12C9-C60001EF444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406344" y="980776"/>
            <a:ext cx="11577499" cy="2205836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 sz="2000">
                <a:latin typeface="Adobe Clean" panose="020B0503020404020204" pitchFamily="34" charset="0"/>
              </a:defRPr>
            </a:lvl1pPr>
          </a:lstStyle>
          <a:p>
            <a:pPr lvl="0"/>
            <a:r>
              <a:rPr lang="en-US" dirty="0"/>
              <a:t>Text style1</a:t>
            </a:r>
          </a:p>
          <a:p>
            <a:pPr lvl="0"/>
            <a:r>
              <a:rPr lang="en-US" dirty="0"/>
              <a:t>Text style2</a:t>
            </a:r>
          </a:p>
        </p:txBody>
      </p:sp>
    </p:spTree>
    <p:extLst>
      <p:ext uri="{BB962C8B-B14F-4D97-AF65-F5344CB8AC3E}">
        <p14:creationId xmlns:p14="http://schemas.microsoft.com/office/powerpoint/2010/main" val="11765743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79084A-2375-446C-803B-D98146722F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299" y="2796819"/>
            <a:ext cx="5919381" cy="1213050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39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lang="en-US" sz="2000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presentation subtitle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599" y="2904989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147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White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C69EB3E-ED19-4474-8439-F48431B629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33799878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White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DBCDD68E-6A21-4946-A44A-CB84F98FF14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accent6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2776046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[Dark-A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mputer&#10;&#10;Description automatically generated">
            <a:extLst>
              <a:ext uri="{FF2B5EF4-FFF2-40B4-BE49-F238E27FC236}">
                <a16:creationId xmlns:a16="http://schemas.microsoft.com/office/drawing/2014/main" id="{7AD3869F-D3E8-4162-AC9C-5E105DCDCD3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968599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Divider [Dark-B]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1E84E48-4621-413D-8B33-D60987BD9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80F40C7B-8B85-E841-951C-D0451CD7991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794788" y="2796819"/>
            <a:ext cx="5909954" cy="13942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75000"/>
              </a:lnSpc>
              <a:buNone/>
              <a:defRPr sz="3600" b="1" i="0" baseline="0">
                <a:solidFill>
                  <a:schemeClr val="bg1"/>
                </a:solidFill>
                <a:latin typeface="Adobe Clean ExtraBold" panose="020B0503020404020204" pitchFamily="34" charset="0"/>
              </a:defRPr>
            </a:lvl1pPr>
          </a:lstStyle>
          <a:p>
            <a:pPr lvl="0"/>
            <a:r>
              <a:rPr lang="en-US"/>
              <a:t>Click to edit 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134625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896" y="312661"/>
            <a:ext cx="11494008" cy="646189"/>
          </a:xfrm>
        </p:spPr>
        <p:txBody>
          <a:bodyPr lIns="45720" rIns="4572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559241" y="6921699"/>
            <a:ext cx="632759" cy="267660"/>
          </a:xfrm>
        </p:spPr>
        <p:txBody>
          <a:bodyPr/>
          <a:lstStyle/>
          <a:p>
            <a:fld id="{8CB0EC54-4295-4C49-9904-62E624678780}" type="datetime1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521440" cy="4636008"/>
          </a:xfrm>
        </p:spPr>
        <p:txBody>
          <a:bodyPr lIns="45720" rIns="45720" anchor="t">
            <a:noAutofit/>
          </a:bodyPr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3719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EDBA6-7937-B720-0BE9-9ABD2BFC8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3456C-10E2-A29C-6619-1CF0CE697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F7ACD-F709-8C65-19D3-30D2D180D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E020F-73AB-D870-BFC4-68C4F4C81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D4927-207F-BB2C-F3A1-B9840BB01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47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[Dark]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EECCFEF-2E34-41AB-8DA0-38A34C0B15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C2C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B0B12-ED72-E742-A04D-80FB3DE67B12}"/>
              </a:ext>
            </a:extLst>
          </p:cNvPr>
          <p:cNvSpPr/>
          <p:nvPr userDrawn="1"/>
        </p:nvSpPr>
        <p:spPr>
          <a:xfrm>
            <a:off x="0" y="6446520"/>
            <a:ext cx="12192000" cy="4114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000D5AA-51AA-4615-B224-7F76F87AE2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613" y="6578695"/>
            <a:ext cx="566079" cy="147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D86A6C-8376-1E41-BD5C-E20A76288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060" y="312661"/>
            <a:ext cx="11498704" cy="6467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B3472C-7D95-F84A-A3A5-3FF355E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0E68-8AA3-4F04-9D54-83CA8C1FA3D2}" type="datetime1">
              <a:rPr lang="en-US" smtClean="0"/>
              <a:t>9/24/23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5CF410-CCC2-8C42-B73A-A90343E15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CD366-50A2-F340-B9DD-C9E73E923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4EE18BCB-5B0C-CC43-82F4-E212011C84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1060" y="1394086"/>
            <a:ext cx="11498704" cy="4646950"/>
          </a:xfrm>
        </p:spPr>
        <p:txBody>
          <a:bodyPr anchor="t"/>
          <a:lstStyle>
            <a:lvl1pPr marL="2333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6905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11477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6049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2062163" indent="-233363">
              <a:lnSpc>
                <a:spcPct val="100000"/>
              </a:lnSpc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98F48D3-EC8B-4901-861B-167FE5EBECE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©2020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73846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bg>
      <p:bgPr>
        <a:solidFill>
          <a:srgbClr val="FA0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D1A37-D98F-8844-AF99-5DCC9E6747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05832" y="2759987"/>
            <a:ext cx="980335" cy="1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410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gn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Picture Placeholder 19"/>
          <p:cNvSpPr>
            <a:spLocks noGrp="1"/>
          </p:cNvSpPr>
          <p:nvPr>
            <p:ph type="pic" idx="21"/>
          </p:nvPr>
        </p:nvSpPr>
        <p:spPr>
          <a:xfrm>
            <a:off x="3721967" y="-1"/>
            <a:ext cx="8470034" cy="68639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26" name="Title Text"/>
          <p:cNvSpPr txBox="1">
            <a:spLocks noGrp="1"/>
          </p:cNvSpPr>
          <p:nvPr>
            <p:ph type="title"/>
          </p:nvPr>
        </p:nvSpPr>
        <p:spPr>
          <a:xfrm>
            <a:off x="838200" y="1114343"/>
            <a:ext cx="3391638" cy="2342679"/>
          </a:xfrm>
          <a:prstGeom prst="rect">
            <a:avLst/>
          </a:prstGeom>
        </p:spPr>
        <p:txBody>
          <a:bodyPr anchor="ctr"/>
          <a:lstStyle>
            <a:lvl1pPr>
              <a:defRPr sz="2800">
                <a:solidFill>
                  <a:schemeClr val="accent2"/>
                </a:solidFill>
                <a:latin typeface="Adobe Clean"/>
                <a:ea typeface="Adobe Clean"/>
                <a:cs typeface="Adobe Clean"/>
                <a:sym typeface="Adobe Clean"/>
              </a:defRPr>
            </a:lvl1pPr>
          </a:lstStyle>
          <a:p>
            <a:r>
              <a:t>Title Text</a:t>
            </a:r>
          </a:p>
        </p:txBody>
      </p:sp>
      <p:sp>
        <p:nvSpPr>
          <p:cNvPr id="72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  <a:latin typeface="Adobe Clean"/>
                <a:ea typeface="Adobe Clean"/>
                <a:cs typeface="Adobe Clean"/>
                <a:sym typeface="Adobe Clean"/>
              </a:defRPr>
            </a:lvl1pPr>
            <a:lvl2pPr>
              <a:defRPr>
                <a:solidFill>
                  <a:schemeClr val="accent2"/>
                </a:solidFill>
                <a:latin typeface="Adobe Clean"/>
                <a:ea typeface="Adobe Clean"/>
                <a:cs typeface="Adobe Clean"/>
                <a:sym typeface="Adobe Clean"/>
              </a:defRPr>
            </a:lvl2pPr>
            <a:lvl3pPr>
              <a:defRPr>
                <a:solidFill>
                  <a:schemeClr val="accent2"/>
                </a:solidFill>
                <a:latin typeface="Adobe Clean"/>
                <a:ea typeface="Adobe Clean"/>
                <a:cs typeface="Adobe Clean"/>
                <a:sym typeface="Adobe Clean"/>
              </a:defRPr>
            </a:lvl3pPr>
            <a:lvl4pPr>
              <a:defRPr>
                <a:solidFill>
                  <a:schemeClr val="accent2"/>
                </a:solidFill>
                <a:latin typeface="Adobe Clean"/>
                <a:ea typeface="Adobe Clean"/>
                <a:cs typeface="Adobe Clean"/>
                <a:sym typeface="Adobe Clean"/>
              </a:defRPr>
            </a:lvl4pPr>
            <a:lvl5pPr>
              <a:defRPr>
                <a:solidFill>
                  <a:schemeClr val="accent2"/>
                </a:solidFill>
                <a:latin typeface="Adobe Clean"/>
                <a:ea typeface="Adobe Clean"/>
                <a:cs typeface="Adobe Clean"/>
                <a:sym typeface="Adobe Clean"/>
              </a:defRPr>
            </a:lvl5pPr>
          </a:lstStyle>
          <a:p>
            <a:r>
              <a:t>Theme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28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843863" y="3722697"/>
            <a:ext cx="3403672" cy="902397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accent2"/>
                </a:solidFill>
                <a:latin typeface="Adobe Clean"/>
                <a:ea typeface="Adobe Clean"/>
                <a:cs typeface="Adobe Clean"/>
                <a:sym typeface="Adobe Clean"/>
              </a:defRPr>
            </a:lvl1pPr>
          </a:lstStyle>
          <a:p>
            <a:r>
              <a:t>Contact</a:t>
            </a:r>
          </a:p>
        </p:txBody>
      </p:sp>
      <p:sp>
        <p:nvSpPr>
          <p:cNvPr id="729" name="Text Placeholder 7"/>
          <p:cNvSpPr>
            <a:spLocks noGrp="1"/>
          </p:cNvSpPr>
          <p:nvPr>
            <p:ph type="body" sz="quarter" idx="23" hasCustomPrompt="1"/>
          </p:nvPr>
        </p:nvSpPr>
        <p:spPr>
          <a:xfrm>
            <a:off x="843863" y="4755084"/>
            <a:ext cx="3403672" cy="902397"/>
          </a:xfrm>
          <a:prstGeom prst="rect">
            <a:avLst/>
          </a:prstGeom>
        </p:spPr>
        <p:txBody>
          <a:bodyPr/>
          <a:lstStyle>
            <a:lvl1pPr algn="l">
              <a:defRPr sz="1400">
                <a:solidFill>
                  <a:schemeClr val="accent2"/>
                </a:solidFill>
                <a:latin typeface="Adobe Clean"/>
                <a:ea typeface="Adobe Clean"/>
                <a:cs typeface="Adobe Clean"/>
                <a:sym typeface="Adobe Clean"/>
              </a:defRPr>
            </a:lvl1pPr>
          </a:lstStyle>
          <a:p>
            <a:r>
              <a:t>Contact</a:t>
            </a:r>
          </a:p>
        </p:txBody>
      </p:sp>
      <p:sp>
        <p:nvSpPr>
          <p:cNvPr id="7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972667"/>
      </p:ext>
    </p:extLst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Community Mue Stud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D5B728-772D-BF4C-8ABF-95F0C3F427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5747" y="0"/>
            <a:ext cx="5026253" cy="6858000"/>
          </a:xfrm>
          <a:custGeom>
            <a:avLst/>
            <a:gdLst>
              <a:gd name="connsiteX0" fmla="*/ 2829128 w 5024943"/>
              <a:gd name="connsiteY0" fmla="*/ 0 h 6858000"/>
              <a:gd name="connsiteX1" fmla="*/ 5024943 w 5024943"/>
              <a:gd name="connsiteY1" fmla="*/ 0 h 6858000"/>
              <a:gd name="connsiteX2" fmla="*/ 5024943 w 5024943"/>
              <a:gd name="connsiteY2" fmla="*/ 6858000 h 6858000"/>
              <a:gd name="connsiteX3" fmla="*/ 0 w 50249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4943" h="6858000">
                <a:moveTo>
                  <a:pt x="2829128" y="0"/>
                </a:moveTo>
                <a:lnTo>
                  <a:pt x="5024943" y="0"/>
                </a:lnTo>
                <a:lnTo>
                  <a:pt x="502494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2204278" y="2798064"/>
            <a:ext cx="5917709" cy="1216152"/>
          </a:xfrm>
        </p:spPr>
        <p:txBody>
          <a:bodyPr wrap="square" lIns="0" tIns="0" rIns="0" bIns="0" anchor="t">
            <a:noAutofit/>
          </a:bodyPr>
          <a:lstStyle>
            <a:lvl1pPr>
              <a:defRPr sz="3600">
                <a:solidFill>
                  <a:srgbClr val="EB1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2204278" y="4123943"/>
            <a:ext cx="5908563" cy="1078992"/>
          </a:xfrm>
        </p:spPr>
        <p:txBody>
          <a:bodyPr wrap="square" lIns="0" tIns="0" rIns="0" bIns="0">
            <a:noAutofit/>
          </a:bodyPr>
          <a:lstStyle>
            <a:lvl1pPr marL="0" indent="0" algn="l">
              <a:buNone/>
              <a:defRPr sz="2000">
                <a:solidFill>
                  <a:srgbClr val="EB1000"/>
                </a:solidFill>
                <a:latin typeface="+mj-lt"/>
              </a:defRPr>
            </a:lvl1pPr>
            <a:lvl2pPr marL="5441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4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6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07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4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0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31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D31D6-BF51-4855-B6C6-6512ADF4642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2826" y="2900170"/>
            <a:ext cx="714310" cy="980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E76FAC-AB4A-2C40-B392-342681D519E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3257" y="6057433"/>
            <a:ext cx="167703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006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[CC]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193C47-331B-4B5B-9A7F-3264903C0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ED2DE1-CD92-D54D-95C5-5BDEECA1D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03300" y="2796819"/>
            <a:ext cx="5919381" cy="1213050"/>
          </a:xfrm>
        </p:spPr>
        <p:txBody>
          <a:bodyPr>
            <a:noAutofit/>
          </a:bodyPr>
          <a:lstStyle>
            <a:lvl1pPr>
              <a:defRPr sz="35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presentation title</a:t>
            </a: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D4DD803-E558-9144-8986-8DB1EE1D03F9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2203299" y="4123741"/>
            <a:ext cx="5909954" cy="1078057"/>
          </a:xfrm>
          <a:prstGeom prst="rect">
            <a:avLst/>
          </a:prstGeom>
        </p:spPr>
        <p:txBody>
          <a:bodyPr anchor="t"/>
          <a:lstStyle>
            <a:lvl1pPr marL="0" indent="0" algn="l" defTabSz="914126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999" b="1" i="0" kern="1200" baseline="0" dirty="0">
                <a:solidFill>
                  <a:schemeClr val="bg1"/>
                </a:solidFill>
                <a:latin typeface="Adobe Clean" panose="020B0503020404020204" pitchFamily="34" charset="0"/>
                <a:ea typeface="+mn-ea"/>
                <a:cs typeface="+mn-cs"/>
              </a:defRPr>
            </a:lvl1pPr>
          </a:lstStyle>
          <a:p>
            <a:pPr marL="0" lvl="0" indent="0" algn="l" defTabSz="91412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70000"/>
              <a:buFont typeface="Arial" panose="020B0604020202020204" pitchFamily="34" charset="0"/>
              <a:buNone/>
            </a:pPr>
            <a:r>
              <a:rPr lang="en-US"/>
              <a:t>Click to edit presentation subtitle</a:t>
            </a:r>
          </a:p>
        </p:txBody>
      </p:sp>
      <p:pic>
        <p:nvPicPr>
          <p:cNvPr id="9" name="Picture 8" descr="Adobe">
            <a:extLst>
              <a:ext uri="{FF2B5EF4-FFF2-40B4-BE49-F238E27FC236}">
                <a16:creationId xmlns:a16="http://schemas.microsoft.com/office/drawing/2014/main" id="{D8A77721-2719-4EF5-B587-B2A75D18036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600" y="2904991"/>
            <a:ext cx="703952" cy="96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673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7AA3A-5FCD-9953-AB3C-EE642DC11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59A080-5428-E411-6440-D8936D813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B57E4-65B8-EB42-F5F6-CFF629A0D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00721-3768-9B4A-81A2-B25CBC8D6796}" type="datetimeFigureOut">
              <a:rPr lang="en-US" smtClean="0"/>
              <a:t>9/24/23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A7C11-31C9-EEEB-956A-C5CF7CC65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A20F8-41A4-A254-35EA-8195946C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34805-1EEE-D34F-85E9-A7732ED34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2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7153B-F13D-D76A-8487-B92BD12BB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763B0D-1FA6-44C4-421E-A4982CA36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FE482-C456-33E5-B13B-1C62C4F5B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A5716-34EC-C92C-0B4B-913A2B706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873938-203A-5950-A220-A441F56E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561AD-186B-CD6F-4413-48F722C48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B1D07-0D8C-A61F-DD42-13AF38D19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C96CB8-CCD6-020F-E6F6-5BE431A8C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36539-8872-B2F5-C2F4-42034B060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D70AB-54B9-CF73-1384-1AF2F8295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B7C64-6863-1E0F-6373-4B302BA7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3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9746-63C9-DC4F-AFBB-B44FE2C83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6CE5B-531E-C64E-A5DC-6B856B4E9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E69F0-5557-DF7A-A238-0F0EC5966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98245-E8B3-918A-683C-BF8FCE6749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0EB2F3-8E0E-A135-AEAD-9B21F1FAD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EF9CAE-68D4-6B8F-0240-FA837BDB1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0BB2A-9857-1F22-CDAD-DD8B561A5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AA86A6-FC21-4A47-9B07-860D5BA15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30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D2465-0DA4-292C-CC23-302994D6F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0B709-52C9-4411-4EDF-9AD1225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644FD-5B82-92F8-E2AE-9CC84452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788FC-9E53-6783-D8E7-EDFCB2B23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763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B5FE4-7ABD-B99C-746F-EA4CD9F48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4C9E1-56CD-A150-8727-83BBB41C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1D920-58E2-062D-1B3E-A7E77949F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8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3FE6-5F30-0E30-8446-45B62CC7F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5D55C-B36A-1C74-4F20-0A8FC3583D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DA995-DFF8-8817-1CAE-DE8B6D2F3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6541D-98C9-F5ED-1C87-597ADA61D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55E1DB-012C-629D-6ECA-E3F6043D9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8253C-FF50-0815-887E-C831E9DBA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91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847F-3114-2A74-40E6-A76FC8F72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587E50-73B6-48FD-3AE5-1FE0B4B4D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0E7E0-B740-161A-1FF3-B22DDD3424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B6671E-5730-289B-6D8A-3F918B50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6F2575-8D49-41D0-52D7-4D555B056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33041-A017-1E0D-9742-B10890AEE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597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5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C19B44-B4BD-5D9A-9D4E-572EE360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339AC-5B28-5C5E-F1F8-DCE7DD0EA0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5C9A4-242E-52AB-5C7D-DB57459B1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1E59A-3501-9B48-B0D3-4DAB8CD37515}" type="datetimeFigureOut">
              <a:t>2023/09/24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15E2E5-19D6-9F3A-E3AC-D1D285EFDF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84BDD0-60D2-3BFE-FDDB-AC742DEE4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F6E5A-A7B6-2246-9402-A69CDA2D27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9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9A62EC9B-D8D1-47A9-9A0C-1A934BCC537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61758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274" imgH="275" progId="TCLayout.ActiveDocument.1">
                  <p:embed/>
                </p:oleObj>
              </mc:Choice>
              <mc:Fallback>
                <p:oleObj name="think-cell Slide" r:id="rId16" imgW="274" imgH="27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9A62EC9B-D8D1-47A9-9A0C-1A934BCC537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:a16="http://schemas.microsoft.com/office/drawing/2014/main" id="{66139AED-B303-42B5-8470-71085EF548D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800" b="0" i="0" baseline="0">
              <a:latin typeface="Adobe Clean ExtraBold" panose="020B0903020404020204" pitchFamily="34" charset="0"/>
              <a:ea typeface="+mj-ea"/>
              <a:cs typeface="+mj-cs"/>
              <a:sym typeface="Adobe Clean ExtraBold" panose="020B0903020404020204" pitchFamily="34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7B56F46-A6CE-664B-A333-C2ABA8BB0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559241" y="6921698"/>
            <a:ext cx="632759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fld id="{C13374DE-F523-4144-90A2-C47F06AF466D}" type="datetime1">
              <a:rPr lang="en-US" smtClean="0"/>
              <a:t>9/24/23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E3A79FF-5E5A-2542-8EE6-C0AC5DC24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4499" y="6560363"/>
            <a:ext cx="4348378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lnSpc>
                <a:spcPct val="100000"/>
              </a:lnSpc>
              <a:defRPr sz="800" b="0" i="0">
                <a:solidFill>
                  <a:srgbClr val="6E6E6E"/>
                </a:solidFill>
                <a:latin typeface="Adobe Clean" panose="020B0503020404020204" pitchFamily="34" charset="0"/>
              </a:defRPr>
            </a:lvl1pPr>
          </a:lstStyle>
          <a:p>
            <a:r>
              <a:rPr lang="en-US"/>
              <a:t>Footer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0984DC9-2E6F-4F4D-995A-3BDA04912A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95407" y="6560363"/>
            <a:ext cx="401186" cy="2676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800" b="0" i="0">
                <a:solidFill>
                  <a:schemeClr val="tx1">
                    <a:tint val="75000"/>
                  </a:schemeClr>
                </a:solidFill>
                <a:latin typeface="Adobe Clean" panose="020B0503020404020204" pitchFamily="34" charset="0"/>
              </a:defRPr>
            </a:lvl1pPr>
          </a:lstStyle>
          <a:p>
            <a:fld id="{2D54ABF7-EC33-204F-A680-BCCE3CA2411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353DCA3C-5094-B14F-B080-18DFB21FD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050" y="312660"/>
            <a:ext cx="11494008" cy="647458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EB161B-A0C5-1C48-A3B3-3D947E9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2612" y="1401699"/>
            <a:ext cx="11518083" cy="4632976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DD2B9E-6BA2-414A-A3E6-165875CDED83}"/>
              </a:ext>
            </a:extLst>
          </p:cNvPr>
          <p:cNvPicPr>
            <a:picLocks noChangeAspect="1"/>
          </p:cNvPicPr>
          <p:nvPr userDrawn="1"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923" y="6578695"/>
            <a:ext cx="566078" cy="14713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3C8BD2E-F820-48C1-9E0B-681BB0E8517D}"/>
              </a:ext>
            </a:extLst>
          </p:cNvPr>
          <p:cNvSpPr txBox="1">
            <a:spLocks/>
          </p:cNvSpPr>
          <p:nvPr userDrawn="1"/>
        </p:nvSpPr>
        <p:spPr>
          <a:xfrm>
            <a:off x="9302847" y="6560363"/>
            <a:ext cx="2599605" cy="27432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400" kern="1200" baseline="0">
                <a:solidFill>
                  <a:srgbClr val="CFCFCE"/>
                </a:solidFill>
                <a:latin typeface="Adobe Clean ExtraBold" panose="020B05030204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baseline="0">
                <a:solidFill>
                  <a:srgbClr val="6E6E6E"/>
                </a:solidFill>
                <a:latin typeface="Adobe Clean" panose="020B0503020404020204" pitchFamily="34" charset="0"/>
              </a:rPr>
              <a:t>©2022 Adobe. All Rights Reserved. Adobe Confidential.</a:t>
            </a:r>
          </a:p>
        </p:txBody>
      </p:sp>
    </p:spTree>
    <p:extLst>
      <p:ext uri="{BB962C8B-B14F-4D97-AF65-F5344CB8AC3E}">
        <p14:creationId xmlns:p14="http://schemas.microsoft.com/office/powerpoint/2010/main" val="901624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4" r:id="rId10"/>
    <p:sldLayoutId id="2147483675" r:id="rId11"/>
    <p:sldLayoutId id="214748367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i="0" kern="1200">
          <a:solidFill>
            <a:srgbClr val="FA0F00"/>
          </a:solidFill>
          <a:latin typeface="Adobe Clean ExtraBold" panose="020B05030204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800"/>
        </a:spcBef>
        <a:buSzPct val="7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dobe Clean SemiLight" panose="020B0403020404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04">
          <p15:clr>
            <a:srgbClr val="F26B43"/>
          </p15:clr>
        </p15:guide>
        <p15:guide id="2" orient="horz" pos="4055">
          <p15:clr>
            <a:srgbClr val="F26B43"/>
          </p15:clr>
        </p15:guide>
        <p15:guide id="3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30.png"/><Relationship Id="rId7" Type="http://schemas.openxmlformats.org/officeDocument/2006/relationships/image" Target="../media/image128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55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1230.png"/><Relationship Id="rId7" Type="http://schemas.openxmlformats.org/officeDocument/2006/relationships/image" Target="../media/image128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30.png"/><Relationship Id="rId7" Type="http://schemas.openxmlformats.org/officeDocument/2006/relationships/image" Target="../media/image128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5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emf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6.png"/><Relationship Id="rId9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1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9.png"/><Relationship Id="rId10" Type="http://schemas.openxmlformats.org/officeDocument/2006/relationships/image" Target="../media/image58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61.png"/><Relationship Id="rId1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59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6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1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0.jpeg"/><Relationship Id="rId7" Type="http://schemas.openxmlformats.org/officeDocument/2006/relationships/image" Target="../media/image77.jpeg"/><Relationship Id="rId12" Type="http://schemas.openxmlformats.org/officeDocument/2006/relationships/image" Target="../media/image8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jpeg"/><Relationship Id="rId11" Type="http://schemas.openxmlformats.org/officeDocument/2006/relationships/image" Target="../media/image84.jpeg"/><Relationship Id="rId5" Type="http://schemas.openxmlformats.org/officeDocument/2006/relationships/image" Target="../media/image72.jpeg"/><Relationship Id="rId10" Type="http://schemas.openxmlformats.org/officeDocument/2006/relationships/image" Target="../media/image83.jpeg"/><Relationship Id="rId4" Type="http://schemas.openxmlformats.org/officeDocument/2006/relationships/image" Target="../media/image71.jpeg"/><Relationship Id="rId9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123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0.png"/><Relationship Id="rId9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0.png"/><Relationship Id="rId3" Type="http://schemas.openxmlformats.org/officeDocument/2006/relationships/image" Target="../media/image90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10.png"/><Relationship Id="rId10" Type="http://schemas.openxmlformats.org/officeDocument/2006/relationships/image" Target="../media/image2040.png"/><Relationship Id="rId4" Type="http://schemas.openxmlformats.org/officeDocument/2006/relationships/image" Target="../media/image2000.png"/><Relationship Id="rId9" Type="http://schemas.openxmlformats.org/officeDocument/2006/relationships/image" Target="../media/image203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0.png"/><Relationship Id="rId3" Type="http://schemas.openxmlformats.org/officeDocument/2006/relationships/image" Target="../media/image2050.png"/><Relationship Id="rId7" Type="http://schemas.openxmlformats.org/officeDocument/2006/relationships/image" Target="../media/image20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91.jpeg"/><Relationship Id="rId4" Type="http://schemas.openxmlformats.org/officeDocument/2006/relationships/image" Target="../media/image2060.png"/><Relationship Id="rId9" Type="http://schemas.openxmlformats.org/officeDocument/2006/relationships/image" Target="../media/image209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0.png"/><Relationship Id="rId3" Type="http://schemas.openxmlformats.org/officeDocument/2006/relationships/image" Target="../media/image2050.png"/><Relationship Id="rId7" Type="http://schemas.openxmlformats.org/officeDocument/2006/relationships/image" Target="../media/image207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11" Type="http://schemas.openxmlformats.org/officeDocument/2006/relationships/image" Target="../media/image91.jpeg"/><Relationship Id="rId5" Type="http://schemas.openxmlformats.org/officeDocument/2006/relationships/image" Target="../media/image21.png"/><Relationship Id="rId10" Type="http://schemas.openxmlformats.org/officeDocument/2006/relationships/image" Target="../media/image92.png"/><Relationship Id="rId4" Type="http://schemas.openxmlformats.org/officeDocument/2006/relationships/image" Target="../media/image2060.png"/><Relationship Id="rId9" Type="http://schemas.openxmlformats.org/officeDocument/2006/relationships/image" Target="../media/image20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0.png"/><Relationship Id="rId3" Type="http://schemas.openxmlformats.org/officeDocument/2006/relationships/image" Target="../media/image2050.png"/><Relationship Id="rId7" Type="http://schemas.openxmlformats.org/officeDocument/2006/relationships/image" Target="../media/image20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svg"/><Relationship Id="rId11" Type="http://schemas.openxmlformats.org/officeDocument/2006/relationships/image" Target="../media/image91.jpeg"/><Relationship Id="rId5" Type="http://schemas.openxmlformats.org/officeDocument/2006/relationships/image" Target="../media/image21.png"/><Relationship Id="rId10" Type="http://schemas.openxmlformats.org/officeDocument/2006/relationships/image" Target="../media/image93.png"/><Relationship Id="rId4" Type="http://schemas.openxmlformats.org/officeDocument/2006/relationships/image" Target="../media/image2060.png"/><Relationship Id="rId9" Type="http://schemas.openxmlformats.org/officeDocument/2006/relationships/image" Target="../media/image209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microsoft.com/office/2007/relationships/media" Target="../media/media2.mp4"/><Relationship Id="rId7" Type="http://schemas.openxmlformats.org/officeDocument/2006/relationships/image" Target="../media/image9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2.mp4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8.jpeg"/><Relationship Id="rId7" Type="http://schemas.openxmlformats.org/officeDocument/2006/relationships/image" Target="../media/image10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10" Type="http://schemas.openxmlformats.org/officeDocument/2006/relationships/image" Target="../media/image105.jpeg"/><Relationship Id="rId4" Type="http://schemas.openxmlformats.org/officeDocument/2006/relationships/image" Target="../media/image99.jpeg"/><Relationship Id="rId9" Type="http://schemas.openxmlformats.org/officeDocument/2006/relationships/image" Target="../media/image10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1230.png"/><Relationship Id="rId7" Type="http://schemas.openxmlformats.org/officeDocument/2006/relationships/image" Target="../media/image128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0.jpeg"/><Relationship Id="rId4" Type="http://schemas.openxmlformats.org/officeDocument/2006/relationships/image" Target="../media/image99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0.png"/><Relationship Id="rId5" Type="http://schemas.openxmlformats.org/officeDocument/2006/relationships/image" Target="../media/image22.svg"/><Relationship Id="rId10" Type="http://schemas.openxmlformats.org/officeDocument/2006/relationships/image" Target="../media/image34.jpeg"/><Relationship Id="rId4" Type="http://schemas.openxmlformats.org/officeDocument/2006/relationships/image" Target="../media/image21.png"/><Relationship Id="rId9" Type="http://schemas.openxmlformats.org/officeDocument/2006/relationships/image" Target="../media/image10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230.png"/><Relationship Id="rId7" Type="http://schemas.openxmlformats.org/officeDocument/2006/relationships/image" Target="../media/image1280.png"/><Relationship Id="rId2" Type="http://schemas.openxmlformats.org/officeDocument/2006/relationships/image" Target="../media/image1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5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BC0F3-4744-CF09-1541-C6870D7925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40" y="4850364"/>
            <a:ext cx="9144000" cy="898843"/>
          </a:xfrm>
        </p:spPr>
        <p:txBody>
          <a:bodyPr>
            <a:normAutofit fontScale="90000"/>
          </a:bodyPr>
          <a:lstStyle/>
          <a:p>
            <a:r>
              <a:rPr lang="en-US"/>
              <a:t>GigaGAN</a:t>
            </a:r>
            <a:r>
              <a:rPr lang="en-US" sz="3100"/>
              <a:t>: scaling up GANs for text-to-image synthesis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2F262-BF01-5B9C-700B-F27F26DD25E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9161" y="251978"/>
            <a:ext cx="4602341" cy="4596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CC857-9819-DD69-2B74-B99013A6F470}"/>
              </a:ext>
            </a:extLst>
          </p:cNvPr>
          <p:cNvSpPr txBox="1"/>
          <p:nvPr/>
        </p:nvSpPr>
        <p:spPr>
          <a:xfrm>
            <a:off x="10769600" y="2550160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US" sz="2000">
              <a:latin typeface="Helvetica Light" panose="020B04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7BA4BC-7963-A11F-028F-DEC31D10863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4"/>
          <a:stretch/>
        </p:blipFill>
        <p:spPr>
          <a:xfrm>
            <a:off x="7964433" y="288607"/>
            <a:ext cx="3465567" cy="4600242"/>
          </a:xfrm>
          <a:prstGeom prst="rect">
            <a:avLst/>
          </a:prstGeom>
        </p:spPr>
      </p:pic>
      <p:pic>
        <p:nvPicPr>
          <p:cNvPr id="48132" name="Picture 4">
            <a:extLst>
              <a:ext uri="{FF2B5EF4-FFF2-40B4-BE49-F238E27FC236}">
                <a16:creationId xmlns:a16="http://schemas.microsoft.com/office/drawing/2014/main" id="{759BECF6-4CDD-933C-C841-0E7AACCEC9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2000" y="292485"/>
            <a:ext cx="2255520" cy="4596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38CC53-2D30-17CD-42E1-9581A040F2F3}"/>
              </a:ext>
            </a:extLst>
          </p:cNvPr>
          <p:cNvSpPr txBox="1"/>
          <p:nvPr/>
        </p:nvSpPr>
        <p:spPr>
          <a:xfrm>
            <a:off x="480139" y="5709035"/>
            <a:ext cx="11711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Minguk Kang, Jun-Yan Zhu, Richard Zhang, Jaesik Park, Eli Shechtman, Sylvain Paris, Taesung Park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E92054-01F5-9520-1FF8-4D0718AB1F62}"/>
              </a:ext>
            </a:extLst>
          </p:cNvPr>
          <p:cNvSpPr txBox="1"/>
          <p:nvPr/>
        </p:nvSpPr>
        <p:spPr>
          <a:xfrm>
            <a:off x="7964433" y="6169283"/>
            <a:ext cx="4176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POSTECH, CMU, Adobe Research</a:t>
            </a:r>
          </a:p>
        </p:txBody>
      </p:sp>
    </p:spTree>
    <p:extLst>
      <p:ext uri="{BB962C8B-B14F-4D97-AF65-F5344CB8AC3E}">
        <p14:creationId xmlns:p14="http://schemas.microsoft.com/office/powerpoint/2010/main" val="3208875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479D1E-D52E-AB75-3301-DDADFA2713FF}"/>
              </a:ext>
            </a:extLst>
          </p:cNvPr>
          <p:cNvSpPr txBox="1"/>
          <p:nvPr/>
        </p:nvSpPr>
        <p:spPr>
          <a:xfrm>
            <a:off x="510850" y="326417"/>
            <a:ext cx="8722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latin typeface="Helvetica Light" panose="020B0403020202020204" pitchFamily="34" charset="0"/>
              </a:rPr>
              <a:t>But be careful. Lipschitz continuity is important in GAN training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DF56A-48B2-6756-643E-F5CD465DC8CE}"/>
              </a:ext>
            </a:extLst>
          </p:cNvPr>
          <p:cNvSpPr txBox="1"/>
          <p:nvPr/>
        </p:nvSpPr>
        <p:spPr>
          <a:xfrm>
            <a:off x="4174789" y="6131473"/>
            <a:ext cx="4169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Spectral Norm (Miyato et al., 2018)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97CEF-0A83-79B7-D6FF-97535B71505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900" y="1361019"/>
            <a:ext cx="6172200" cy="469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CA68CA-7604-E3D4-9CAA-2B8286F905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2931" y="842747"/>
            <a:ext cx="2895600" cy="50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683B0-4B95-1A3D-2AD3-4A0B038D6B1E}"/>
              </a:ext>
            </a:extLst>
          </p:cNvPr>
          <p:cNvSpPr txBox="1"/>
          <p:nvPr/>
        </p:nvSpPr>
        <p:spPr>
          <a:xfrm>
            <a:off x="4174789" y="5740027"/>
            <a:ext cx="44157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latin typeface="Helvetica Light" panose="020B0403020202020204" pitchFamily="34" charset="0"/>
              </a:rPr>
              <a:t>WGAN-GP (Gulrajani etl a., 2017)</a:t>
            </a:r>
            <a:endParaRPr lang="en-US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396A61-6AA5-3C25-61A7-32F9190F6B34}"/>
              </a:ext>
            </a:extLst>
          </p:cNvPr>
          <p:cNvSpPr txBox="1"/>
          <p:nvPr/>
        </p:nvSpPr>
        <p:spPr>
          <a:xfrm>
            <a:off x="6368531" y="917918"/>
            <a:ext cx="2509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should be bounded.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54F831-2573-AD22-98B7-F3C2222454C8}"/>
                  </a:ext>
                </a:extLst>
              </p:cNvPr>
              <p:cNvSpPr txBox="1"/>
              <p:nvPr/>
            </p:nvSpPr>
            <p:spPr>
              <a:xfrm>
                <a:off x="3472931" y="1361019"/>
                <a:ext cx="55734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sz="2000">
                    <a:latin typeface="Helvetica Light" panose="020B0403020202020204" pitchFamily="34" charset="0"/>
                  </a:rPr>
                  <a:t>i.e. the function </a:t>
                </a:r>
                <a14:m>
                  <m:oMath xmlns:m="http://schemas.openxmlformats.org/officeDocument/2006/math">
                    <m:r>
                      <a:rPr lang="en-US" sz="2000" b="0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sz="2000">
                    <a:latin typeface="Helvetica Light" panose="020B0403020202020204" pitchFamily="34" charset="0"/>
                  </a:rPr>
                  <a:t> must be Lipschitz continuous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F54F831-2573-AD22-98B7-F3C2222454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931" y="1361019"/>
                <a:ext cx="5573449" cy="400110"/>
              </a:xfrm>
              <a:prstGeom prst="rect">
                <a:avLst/>
              </a:prstGeom>
              <a:blipFill>
                <a:blip r:embed="rId4"/>
                <a:stretch>
                  <a:fillRect l="-1136" t="-6250" r="-227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10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479D1E-D52E-AB75-3301-DDADFA2713FF}"/>
              </a:ext>
            </a:extLst>
          </p:cNvPr>
          <p:cNvSpPr txBox="1"/>
          <p:nvPr/>
        </p:nvSpPr>
        <p:spPr>
          <a:xfrm>
            <a:off x="510850" y="326417"/>
            <a:ext cx="7471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latin typeface="Helvetica Light" panose="020B0403020202020204" pitchFamily="34" charset="0"/>
              </a:rPr>
              <a:t>QK Dot-product attention breaks Lipschitz Continuity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9C8B9-F522-8C43-48BE-EFF191D820E7}"/>
              </a:ext>
            </a:extLst>
          </p:cNvPr>
          <p:cNvSpPr txBox="1"/>
          <p:nvPr/>
        </p:nvSpPr>
        <p:spPr>
          <a:xfrm>
            <a:off x="6350613" y="6273225"/>
            <a:ext cx="6000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latin typeface="Helvetica Light" panose="020B0403020202020204" pitchFamily="34" charset="0"/>
              </a:rPr>
              <a:t>Kim et al., The Lipschitz constant of self-attention. ICML 2021. </a:t>
            </a:r>
            <a:br>
              <a:rPr lang="en-US" sz="1600">
                <a:latin typeface="Helvetica Light" panose="020B0403020202020204" pitchFamily="34" charset="0"/>
              </a:rPr>
            </a:br>
            <a:r>
              <a:rPr lang="en-US" sz="1600">
                <a:latin typeface="Helvetica Light" panose="020B0403020202020204" pitchFamily="34" charset="0"/>
              </a:rPr>
              <a:t>Figure from https://www.cnblogs.com/hbuwyg/p/16978264.html</a:t>
            </a:r>
          </a:p>
        </p:txBody>
      </p:sp>
      <p:pic>
        <p:nvPicPr>
          <p:cNvPr id="26630" name="Picture 6" descr="Self-Attention：Learning QKV step by step - HBU_DAVID - 博客园">
            <a:extLst>
              <a:ext uri="{FF2B5EF4-FFF2-40B4-BE49-F238E27FC236}">
                <a16:creationId xmlns:a16="http://schemas.microsoft.com/office/drawing/2014/main" id="{E662B2E2-C5A3-AF8E-43B3-DB51767E57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937" y="956081"/>
            <a:ext cx="7546030" cy="484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A923900-A7DB-7F21-F28C-3AB28CF3E1FF}"/>
              </a:ext>
            </a:extLst>
          </p:cNvPr>
          <p:cNvSpPr txBox="1"/>
          <p:nvPr/>
        </p:nvSpPr>
        <p:spPr>
          <a:xfrm>
            <a:off x="4703776" y="5065840"/>
            <a:ext cx="687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Helvetica Light" panose="020B0403020202020204" pitchFamily="34" charset="0"/>
              </a:rPr>
              <a:t>The nonlinear softmax operation is not Lipschitz bounded, because the Jacobian arbitrarily scales with the input variance. </a:t>
            </a:r>
          </a:p>
        </p:txBody>
      </p:sp>
    </p:spTree>
    <p:extLst>
      <p:ext uri="{BB962C8B-B14F-4D97-AF65-F5344CB8AC3E}">
        <p14:creationId xmlns:p14="http://schemas.microsoft.com/office/powerpoint/2010/main" val="2086209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479D1E-D52E-AB75-3301-DDADFA2713FF}"/>
              </a:ext>
            </a:extLst>
          </p:cNvPr>
          <p:cNvSpPr txBox="1"/>
          <p:nvPr/>
        </p:nvSpPr>
        <p:spPr>
          <a:xfrm>
            <a:off x="510850" y="326417"/>
            <a:ext cx="7255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latin typeface="Helvetica Light" panose="020B0403020202020204" pitchFamily="34" charset="0"/>
              </a:rPr>
              <a:t>L2-distance attention maintains Lipschitz Continuity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A9C8B9-F522-8C43-48BE-EFF191D820E7}"/>
              </a:ext>
            </a:extLst>
          </p:cNvPr>
          <p:cNvSpPr txBox="1"/>
          <p:nvPr/>
        </p:nvSpPr>
        <p:spPr>
          <a:xfrm>
            <a:off x="6350613" y="6273225"/>
            <a:ext cx="6000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latin typeface="Helvetica Light" panose="020B0403020202020204" pitchFamily="34" charset="0"/>
              </a:rPr>
              <a:t>Kim et al., The Lipschitz constant of self-attention. ICML 2021. </a:t>
            </a:r>
            <a:br>
              <a:rPr lang="en-US" sz="1600">
                <a:latin typeface="Helvetica Light" panose="020B0403020202020204" pitchFamily="34" charset="0"/>
              </a:rPr>
            </a:br>
            <a:r>
              <a:rPr lang="en-US" sz="1600">
                <a:latin typeface="Helvetica Light" panose="020B0403020202020204" pitchFamily="34" charset="0"/>
              </a:rPr>
              <a:t>Figure from https://www.cnblogs.com/hbuwyg/p/16978264.html</a:t>
            </a:r>
          </a:p>
        </p:txBody>
      </p:sp>
      <p:pic>
        <p:nvPicPr>
          <p:cNvPr id="7" name="Picture 6" descr="Self-Attention：Learning QKV step by step - HBU_DAVID - 博客园">
            <a:extLst>
              <a:ext uri="{FF2B5EF4-FFF2-40B4-BE49-F238E27FC236}">
                <a16:creationId xmlns:a16="http://schemas.microsoft.com/office/drawing/2014/main" id="{D681B59D-9A99-E034-7CE1-F6BD08ECAE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7937" y="956081"/>
            <a:ext cx="7546030" cy="484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B71D3F-0DAD-3133-C505-2D32E0A557C9}"/>
              </a:ext>
            </a:extLst>
          </p:cNvPr>
          <p:cNvSpPr txBox="1"/>
          <p:nvPr/>
        </p:nvSpPr>
        <p:spPr>
          <a:xfrm>
            <a:off x="4703776" y="5065840"/>
            <a:ext cx="6878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>
                <a:latin typeface="Helvetica Light" panose="020B0403020202020204" pitchFamily="34" charset="0"/>
              </a:rPr>
              <a:t>If L2 distance is used instead of the dot product, the attention</a:t>
            </a:r>
            <a:br>
              <a:rPr lang="en-US" sz="1800">
                <a:latin typeface="Helvetica Light" panose="020B0403020202020204" pitchFamily="34" charset="0"/>
              </a:rPr>
            </a:br>
            <a:r>
              <a:rPr lang="en-US" sz="1800">
                <a:latin typeface="Helvetica Light" panose="020B0403020202020204" pitchFamily="34" charset="0"/>
              </a:rPr>
              <a:t>becomes Lipschitz! (Proof in Kim et al., ICML 2021)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883F33-550D-CE9C-D512-93AEADB0AE76}"/>
                  </a:ext>
                </a:extLst>
              </p:cNvPr>
              <p:cNvSpPr txBox="1"/>
              <p:nvPr/>
            </p:nvSpPr>
            <p:spPr>
              <a:xfrm>
                <a:off x="4876124" y="3931839"/>
                <a:ext cx="2093330" cy="5974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b="0" i="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m:rPr>
                          <m:nor/>
                        </m:rPr>
                        <a:rPr lang="en-US" sz="1600" b="0" i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−|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  <m:sup>
                                      <m:r>
                                        <a:rPr lang="en-US" sz="1600" b="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⊺</m:t>
                                      </m:r>
                                    </m:sup>
                                  </m:sSup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</m:d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b="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600" b="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r>
                        <a:rPr lang="en-US" sz="16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F883F33-550D-CE9C-D512-93AEADB0AE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124" y="3931839"/>
                <a:ext cx="2093330" cy="597408"/>
              </a:xfrm>
              <a:prstGeom prst="rect">
                <a:avLst/>
              </a:prstGeom>
              <a:blipFill>
                <a:blip r:embed="rId3"/>
                <a:stretch>
                  <a:fillRect l="-3030" r="-3030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E56487-EE89-F4F3-6DE2-C8A63F408A10}"/>
              </a:ext>
            </a:extLst>
          </p:cNvPr>
          <p:cNvCxnSpPr/>
          <p:nvPr/>
        </p:nvCxnSpPr>
        <p:spPr>
          <a:xfrm flipV="1">
            <a:off x="5435600" y="3068320"/>
            <a:ext cx="1371052" cy="695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CC6100-C0E0-9502-94E5-3DD2357A4E30}"/>
              </a:ext>
            </a:extLst>
          </p:cNvPr>
          <p:cNvCxnSpPr>
            <a:cxnSpLocks/>
          </p:cNvCxnSpPr>
          <p:nvPr/>
        </p:nvCxnSpPr>
        <p:spPr>
          <a:xfrm>
            <a:off x="5435600" y="3068320"/>
            <a:ext cx="1371052" cy="6955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456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34010-1C44-0F4E-BA49-3574EEE8587D}"/>
              </a:ext>
            </a:extLst>
          </p:cNvPr>
          <p:cNvSpPr txBox="1"/>
          <p:nvPr/>
        </p:nvSpPr>
        <p:spPr>
          <a:xfrm>
            <a:off x="251182" y="233236"/>
            <a:ext cx="478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Now add the L2 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A0653-5589-B6DB-C9F6-7EB019CE0584}"/>
              </a:ext>
            </a:extLst>
          </p:cNvPr>
          <p:cNvSpPr txBox="1"/>
          <p:nvPr/>
        </p:nvSpPr>
        <p:spPr>
          <a:xfrm>
            <a:off x="1751916" y="5340571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Latent code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A73DBE-EBDD-AF9E-CB44-6FDD181B227F}"/>
              </a:ext>
            </a:extLst>
          </p:cNvPr>
          <p:cNvCxnSpPr>
            <a:cxnSpLocks/>
          </p:cNvCxnSpPr>
          <p:nvPr/>
        </p:nvCxnSpPr>
        <p:spPr>
          <a:xfrm>
            <a:off x="2867108" y="5243724"/>
            <a:ext cx="524204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52FDDE-1841-7024-DFBD-18E9470CA6F3}"/>
              </a:ext>
            </a:extLst>
          </p:cNvPr>
          <p:cNvCxnSpPr>
            <a:cxnSpLocks/>
          </p:cNvCxnSpPr>
          <p:nvPr/>
        </p:nvCxnSpPr>
        <p:spPr>
          <a:xfrm flipV="1">
            <a:off x="8264160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78E2BE-2AED-E4E3-60BC-A7C1427A04ED}"/>
              </a:ext>
            </a:extLst>
          </p:cNvPr>
          <p:cNvCxnSpPr>
            <a:cxnSpLocks/>
          </p:cNvCxnSpPr>
          <p:nvPr/>
        </p:nvCxnSpPr>
        <p:spPr>
          <a:xfrm flipV="1">
            <a:off x="7561415" y="4162909"/>
            <a:ext cx="0" cy="82176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D6A3A0-65BF-08CF-ECF5-0B115A65EC47}"/>
              </a:ext>
            </a:extLst>
          </p:cNvPr>
          <p:cNvCxnSpPr>
            <a:cxnSpLocks/>
          </p:cNvCxnSpPr>
          <p:nvPr/>
        </p:nvCxnSpPr>
        <p:spPr>
          <a:xfrm flipV="1">
            <a:off x="6859302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D491C0-E5DD-0879-50AB-AF4320B95F2E}"/>
              </a:ext>
            </a:extLst>
          </p:cNvPr>
          <p:cNvCxnSpPr>
            <a:cxnSpLocks/>
          </p:cNvCxnSpPr>
          <p:nvPr/>
        </p:nvCxnSpPr>
        <p:spPr>
          <a:xfrm flipV="1">
            <a:off x="9143456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47F316-F220-3ED0-B16F-B0FAF71DC51E}"/>
              </a:ext>
            </a:extLst>
          </p:cNvPr>
          <p:cNvCxnSpPr>
            <a:cxnSpLocks/>
          </p:cNvCxnSpPr>
          <p:nvPr/>
        </p:nvCxnSpPr>
        <p:spPr>
          <a:xfrm>
            <a:off x="5346396" y="4981250"/>
            <a:ext cx="379585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/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blipFill>
                <a:blip r:embed="rId2"/>
                <a:stretch>
                  <a:fillRect l="-14286" r="-12857" b="-1290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300C9-FD8A-83D6-1FB1-17B67F684A3B}"/>
              </a:ext>
            </a:extLst>
          </p:cNvPr>
          <p:cNvCxnSpPr>
            <a:cxnSpLocks/>
          </p:cNvCxnSpPr>
          <p:nvPr/>
        </p:nvCxnSpPr>
        <p:spPr>
          <a:xfrm flipV="1">
            <a:off x="8967109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/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be 19">
            <a:extLst>
              <a:ext uri="{FF2B5EF4-FFF2-40B4-BE49-F238E27FC236}">
                <a16:creationId xmlns:a16="http://schemas.microsoft.com/office/drawing/2014/main" id="{BF72E7A2-5C83-F205-7E66-11070F59FA52}"/>
              </a:ext>
            </a:extLst>
          </p:cNvPr>
          <p:cNvSpPr/>
          <p:nvPr/>
        </p:nvSpPr>
        <p:spPr>
          <a:xfrm>
            <a:off x="5010421" y="4838571"/>
            <a:ext cx="285357" cy="285357"/>
          </a:xfrm>
          <a:prstGeom prst="cube">
            <a:avLst>
              <a:gd name="adj" fmla="val 8215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B6ECB7-8806-1464-480D-EF7FF793C373}"/>
              </a:ext>
            </a:extLst>
          </p:cNvPr>
          <p:cNvCxnSpPr>
            <a:cxnSpLocks/>
          </p:cNvCxnSpPr>
          <p:nvPr/>
        </p:nvCxnSpPr>
        <p:spPr>
          <a:xfrm>
            <a:off x="4682922" y="4981250"/>
            <a:ext cx="303382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E7EF38-6443-0B45-BDFE-1A300B45A76C}"/>
              </a:ext>
            </a:extLst>
          </p:cNvPr>
          <p:cNvCxnSpPr>
            <a:cxnSpLocks/>
          </p:cNvCxnSpPr>
          <p:nvPr/>
        </p:nvCxnSpPr>
        <p:spPr>
          <a:xfrm>
            <a:off x="4026352" y="2284851"/>
            <a:ext cx="28919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A345F-70C8-9C4B-3F1A-129667B85B58}"/>
              </a:ext>
            </a:extLst>
          </p:cNvPr>
          <p:cNvSpPr/>
          <p:nvPr/>
        </p:nvSpPr>
        <p:spPr>
          <a:xfrm>
            <a:off x="1500440" y="1057523"/>
            <a:ext cx="136888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Pretrained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86E8EF-2FA3-31E2-0366-3B9D6E961687}"/>
              </a:ext>
            </a:extLst>
          </p:cNvPr>
          <p:cNvGrpSpPr/>
          <p:nvPr/>
        </p:nvGrpSpPr>
        <p:grpSpPr>
          <a:xfrm>
            <a:off x="1564392" y="1662329"/>
            <a:ext cx="1249796" cy="1245045"/>
            <a:chOff x="3433782" y="3975947"/>
            <a:chExt cx="547301" cy="54522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C1F6F32-CF6B-7869-5535-25174154F5A1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F61C8E1-4CEA-0838-3916-AFC0C9876146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F0BC7D9-6BD3-AD3D-F4CE-029CA4CDCE62}"/>
                </a:ext>
              </a:extLst>
            </p:cNvPr>
            <p:cNvSpPr/>
            <p:nvPr/>
          </p:nvSpPr>
          <p:spPr>
            <a:xfrm>
              <a:off x="3843687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F345BC-67D1-73EB-B35E-782CC867ACB4}"/>
                </a:ext>
              </a:extLst>
            </p:cNvPr>
            <p:cNvSpPr/>
            <p:nvPr/>
          </p:nvSpPr>
          <p:spPr>
            <a:xfrm>
              <a:off x="3504165" y="4115934"/>
              <a:ext cx="406536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Graphic 28" descr="Lock with solid fill">
            <a:extLst>
              <a:ext uri="{FF2B5EF4-FFF2-40B4-BE49-F238E27FC236}">
                <a16:creationId xmlns:a16="http://schemas.microsoft.com/office/drawing/2014/main" id="{F356570D-726C-B6AA-9416-C0C4EF6600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305" t="10526" r="19507" b="10234"/>
          <a:stretch/>
        </p:blipFill>
        <p:spPr>
          <a:xfrm>
            <a:off x="2401225" y="2244830"/>
            <a:ext cx="211018" cy="2688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CCA669-AA82-0EB3-74CD-B0D6C2C5BE93}"/>
              </a:ext>
            </a:extLst>
          </p:cNvPr>
          <p:cNvCxnSpPr>
            <a:cxnSpLocks/>
          </p:cNvCxnSpPr>
          <p:nvPr/>
        </p:nvCxnSpPr>
        <p:spPr>
          <a:xfrm>
            <a:off x="2869326" y="2284851"/>
            <a:ext cx="24794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6FBE78-9EF7-D46B-A1ED-89D57FA148C5}"/>
              </a:ext>
            </a:extLst>
          </p:cNvPr>
          <p:cNvSpPr txBox="1"/>
          <p:nvPr/>
        </p:nvSpPr>
        <p:spPr>
          <a:xfrm>
            <a:off x="1679977" y="2054751"/>
            <a:ext cx="928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 Light" panose="020B0403020202020204" pitchFamily="34" charset="0"/>
              </a:rPr>
              <a:t>CLIP</a:t>
            </a:r>
            <a:endParaRPr lang="en-US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2FD220-5BC9-A8E4-A112-939C33A78B7A}"/>
              </a:ext>
            </a:extLst>
          </p:cNvPr>
          <p:cNvCxnSpPr>
            <a:cxnSpLocks/>
          </p:cNvCxnSpPr>
          <p:nvPr/>
        </p:nvCxnSpPr>
        <p:spPr>
          <a:xfrm flipV="1">
            <a:off x="3061294" y="3144024"/>
            <a:ext cx="0" cy="157031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E03569-6291-DED3-99FC-357C6C133065}"/>
              </a:ext>
            </a:extLst>
          </p:cNvPr>
          <p:cNvCxnSpPr>
            <a:cxnSpLocks/>
          </p:cNvCxnSpPr>
          <p:nvPr/>
        </p:nvCxnSpPr>
        <p:spPr>
          <a:xfrm>
            <a:off x="3061294" y="3144024"/>
            <a:ext cx="185732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55C041B-6994-3F54-BAD2-F820AC3EC198}"/>
              </a:ext>
            </a:extLst>
          </p:cNvPr>
          <p:cNvSpPr txBox="1"/>
          <p:nvPr/>
        </p:nvSpPr>
        <p:spPr>
          <a:xfrm>
            <a:off x="192844" y="1966481"/>
            <a:ext cx="1345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blue Porsche 365 parked in front of a yellow brick wall</a:t>
            </a:r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320591-0C64-3DEF-6105-AE9DA7A232B0}"/>
              </a:ext>
            </a:extLst>
          </p:cNvPr>
          <p:cNvSpPr/>
          <p:nvPr/>
        </p:nvSpPr>
        <p:spPr>
          <a:xfrm>
            <a:off x="2879310" y="1057523"/>
            <a:ext cx="13742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Learned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7E1EE5-9B2E-18E0-DC86-5A2AF9C2C693}"/>
              </a:ext>
            </a:extLst>
          </p:cNvPr>
          <p:cNvGrpSpPr/>
          <p:nvPr/>
        </p:nvGrpSpPr>
        <p:grpSpPr>
          <a:xfrm>
            <a:off x="3450336" y="4555001"/>
            <a:ext cx="1152850" cy="852500"/>
            <a:chOff x="4737837" y="3290988"/>
            <a:chExt cx="1006921" cy="74459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053CB5-CFAB-4685-2F2D-A5412E8838B4}"/>
                </a:ext>
              </a:extLst>
            </p:cNvPr>
            <p:cNvSpPr/>
            <p:nvPr/>
          </p:nvSpPr>
          <p:spPr>
            <a:xfrm>
              <a:off x="473783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0D2848-C306-93A4-0606-0E363073B753}"/>
                </a:ext>
              </a:extLst>
            </p:cNvPr>
            <p:cNvSpPr/>
            <p:nvPr/>
          </p:nvSpPr>
          <p:spPr>
            <a:xfrm>
              <a:off x="501553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F59CFE-5BFA-A8D1-318A-29FDDEF2DF34}"/>
                </a:ext>
              </a:extLst>
            </p:cNvPr>
            <p:cNvSpPr/>
            <p:nvPr/>
          </p:nvSpPr>
          <p:spPr>
            <a:xfrm>
              <a:off x="529322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C1402-857A-6167-B9BB-3DC7EB2F6906}"/>
                </a:ext>
              </a:extLst>
            </p:cNvPr>
            <p:cNvSpPr/>
            <p:nvPr/>
          </p:nvSpPr>
          <p:spPr>
            <a:xfrm>
              <a:off x="555821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F5C88D9-FD9D-90FB-E480-007056A55B36}"/>
              </a:ext>
            </a:extLst>
          </p:cNvPr>
          <p:cNvSpPr/>
          <p:nvPr/>
        </p:nvSpPr>
        <p:spPr>
          <a:xfrm>
            <a:off x="3711433" y="4775507"/>
            <a:ext cx="630653" cy="3975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/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23D5FB-4705-97DF-E9CD-013D50093093}"/>
              </a:ext>
            </a:extLst>
          </p:cNvPr>
          <p:cNvCxnSpPr>
            <a:cxnSpLocks/>
          </p:cNvCxnSpPr>
          <p:nvPr/>
        </p:nvCxnSpPr>
        <p:spPr>
          <a:xfrm>
            <a:off x="3061294" y="4714342"/>
            <a:ext cx="33001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1EF1F5C-BB0D-A233-33C5-7D8604811EBE}"/>
              </a:ext>
            </a:extLst>
          </p:cNvPr>
          <p:cNvGrpSpPr/>
          <p:nvPr/>
        </p:nvGrpSpPr>
        <p:grpSpPr>
          <a:xfrm>
            <a:off x="3160203" y="1683317"/>
            <a:ext cx="781776" cy="1245045"/>
            <a:chOff x="3433782" y="3975947"/>
            <a:chExt cx="342349" cy="54522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655785-3585-AB70-3AD8-413B652BCF6C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A4F23E9-0DD9-91A9-D410-F450B7DB53E4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38BBBD5-30BB-E001-2BF4-9B0E227AD403}"/>
                </a:ext>
              </a:extLst>
            </p:cNvPr>
            <p:cNvSpPr/>
            <p:nvPr/>
          </p:nvSpPr>
          <p:spPr>
            <a:xfrm>
              <a:off x="3496110" y="4115934"/>
              <a:ext cx="217692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0732C6D-4EE7-A795-6B59-4AA208D3C4A2}"/>
                  </a:ext>
                </a:extLst>
              </p:cNvPr>
              <p:cNvSpPr/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0732C6D-4EE7-A795-6B59-4AA208D3C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D18F340-4276-637C-6A4C-DFB8B0AB6337}"/>
              </a:ext>
            </a:extLst>
          </p:cNvPr>
          <p:cNvCxnSpPr>
            <a:cxnSpLocks/>
          </p:cNvCxnSpPr>
          <p:nvPr/>
        </p:nvCxnSpPr>
        <p:spPr>
          <a:xfrm flipV="1">
            <a:off x="7035650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B248F72-6D61-5063-4743-B90D04F8FBDF}"/>
              </a:ext>
            </a:extLst>
          </p:cNvPr>
          <p:cNvCxnSpPr>
            <a:cxnSpLocks/>
          </p:cNvCxnSpPr>
          <p:nvPr/>
        </p:nvCxnSpPr>
        <p:spPr>
          <a:xfrm flipV="1">
            <a:off x="7737763" y="4162909"/>
            <a:ext cx="0" cy="81050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BB56B1D-C7CD-6768-61C8-AE3884DBCE6C}"/>
              </a:ext>
            </a:extLst>
          </p:cNvPr>
          <p:cNvCxnSpPr>
            <a:cxnSpLocks/>
          </p:cNvCxnSpPr>
          <p:nvPr/>
        </p:nvCxnSpPr>
        <p:spPr>
          <a:xfrm flipV="1">
            <a:off x="8440508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512FC7D-229C-291C-B0D4-584E0E35749F}"/>
              </a:ext>
            </a:extLst>
          </p:cNvPr>
          <p:cNvCxnSpPr>
            <a:cxnSpLocks/>
          </p:cNvCxnSpPr>
          <p:nvPr/>
        </p:nvCxnSpPr>
        <p:spPr>
          <a:xfrm flipV="1">
            <a:off x="6506579" y="3836479"/>
            <a:ext cx="0" cy="114819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906229CB-7560-4E55-E991-892265061B7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1438" y="2268104"/>
            <a:ext cx="2493945" cy="249394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515385E-969E-0B93-95F6-49606C183AFC}"/>
              </a:ext>
            </a:extLst>
          </p:cNvPr>
          <p:cNvSpPr txBox="1"/>
          <p:nvPr/>
        </p:nvSpPr>
        <p:spPr>
          <a:xfrm>
            <a:off x="5129782" y="3340804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Constant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C772AB-A6BF-841B-7609-9FA9D782F9D9}"/>
              </a:ext>
            </a:extLst>
          </p:cNvPr>
          <p:cNvSpPr txBox="1"/>
          <p:nvPr/>
        </p:nvSpPr>
        <p:spPr>
          <a:xfrm>
            <a:off x="10431152" y="4762049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</a:rPr>
              <a:t>output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9422AD-3E01-CC4B-65E1-A532DA3D3B16}"/>
              </a:ext>
            </a:extLst>
          </p:cNvPr>
          <p:cNvCxnSpPr>
            <a:cxnSpLocks/>
          </p:cNvCxnSpPr>
          <p:nvPr/>
        </p:nvCxnSpPr>
        <p:spPr>
          <a:xfrm>
            <a:off x="7211996" y="2159367"/>
            <a:ext cx="0" cy="921078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681302-34CD-3744-237C-FD9A75C786AB}"/>
              </a:ext>
            </a:extLst>
          </p:cNvPr>
          <p:cNvCxnSpPr>
            <a:cxnSpLocks/>
          </p:cNvCxnSpPr>
          <p:nvPr/>
        </p:nvCxnSpPr>
        <p:spPr>
          <a:xfrm>
            <a:off x="7914109" y="2159369"/>
            <a:ext cx="0" cy="689645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3B60FA-239E-51A4-74F9-6BDA2F659494}"/>
              </a:ext>
            </a:extLst>
          </p:cNvPr>
          <p:cNvCxnSpPr>
            <a:cxnSpLocks/>
          </p:cNvCxnSpPr>
          <p:nvPr/>
        </p:nvCxnSpPr>
        <p:spPr>
          <a:xfrm>
            <a:off x="8616854" y="2159367"/>
            <a:ext cx="0" cy="48831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0780D7-102F-0B02-0B18-7E0CC55005C1}"/>
              </a:ext>
            </a:extLst>
          </p:cNvPr>
          <p:cNvCxnSpPr>
            <a:cxnSpLocks/>
          </p:cNvCxnSpPr>
          <p:nvPr/>
        </p:nvCxnSpPr>
        <p:spPr>
          <a:xfrm>
            <a:off x="9319803" y="2159367"/>
            <a:ext cx="0" cy="192856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1E050E-DD85-CD0E-F964-5C68638E452F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738033" y="2159368"/>
            <a:ext cx="4581770" cy="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47215A-879A-056F-BF85-B9B895A9896D}"/>
              </a:ext>
            </a:extLst>
          </p:cNvPr>
          <p:cNvGrpSpPr/>
          <p:nvPr/>
        </p:nvGrpSpPr>
        <p:grpSpPr>
          <a:xfrm>
            <a:off x="4424737" y="1831839"/>
            <a:ext cx="195928" cy="906023"/>
            <a:chOff x="796149" y="3280408"/>
            <a:chExt cx="283780" cy="131227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4FDC9EC-9512-30AD-C997-A32633B66A72}"/>
                </a:ext>
              </a:extLst>
            </p:cNvPr>
            <p:cNvSpPr/>
            <p:nvPr/>
          </p:nvSpPr>
          <p:spPr>
            <a:xfrm rot="16200000">
              <a:off x="796149" y="4308903"/>
              <a:ext cx="283780" cy="283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 dirty="0">
                <a:latin typeface="Adobe Clean" panose="020B0503020404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972675-8803-0AE2-8370-C4E5A3D42829}"/>
                </a:ext>
              </a:extLst>
            </p:cNvPr>
            <p:cNvSpPr/>
            <p:nvPr/>
          </p:nvSpPr>
          <p:spPr>
            <a:xfrm rot="16200000">
              <a:off x="796149" y="3280408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6727B56-3030-3ADE-3F86-9EE7737E5558}"/>
                </a:ext>
              </a:extLst>
            </p:cNvPr>
            <p:cNvSpPr/>
            <p:nvPr/>
          </p:nvSpPr>
          <p:spPr>
            <a:xfrm rot="16200000">
              <a:off x="796149" y="3635493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B7CE2C7-D5CE-B76B-7A11-A49A68F109ED}"/>
                </a:ext>
              </a:extLst>
            </p:cNvPr>
            <p:cNvSpPr/>
            <p:nvPr/>
          </p:nvSpPr>
          <p:spPr>
            <a:xfrm rot="16200000">
              <a:off x="796149" y="3966944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</p:grp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AA6A3173-F345-6666-7684-A3030CAE126B}"/>
              </a:ext>
            </a:extLst>
          </p:cNvPr>
          <p:cNvSpPr/>
          <p:nvPr/>
        </p:nvSpPr>
        <p:spPr>
          <a:xfrm>
            <a:off x="4643435" y="1824405"/>
            <a:ext cx="94598" cy="669925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ight Bracket 58">
            <a:extLst>
              <a:ext uri="{FF2B5EF4-FFF2-40B4-BE49-F238E27FC236}">
                <a16:creationId xmlns:a16="http://schemas.microsoft.com/office/drawing/2014/main" id="{CCA57457-4064-3510-A3AA-7BC84141F13D}"/>
              </a:ext>
            </a:extLst>
          </p:cNvPr>
          <p:cNvSpPr/>
          <p:nvPr/>
        </p:nvSpPr>
        <p:spPr>
          <a:xfrm>
            <a:off x="4643435" y="2534120"/>
            <a:ext cx="94598" cy="211895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D81F8E9-4C82-7483-14D0-15090B90FF7E}"/>
              </a:ext>
            </a:extLst>
          </p:cNvPr>
          <p:cNvCxnSpPr>
            <a:cxnSpLocks/>
          </p:cNvCxnSpPr>
          <p:nvPr/>
        </p:nvCxnSpPr>
        <p:spPr>
          <a:xfrm>
            <a:off x="4792545" y="2640066"/>
            <a:ext cx="12607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86300CC-0B55-7DE4-2727-31586845F484}"/>
              </a:ext>
            </a:extLst>
          </p:cNvPr>
          <p:cNvCxnSpPr>
            <a:cxnSpLocks/>
          </p:cNvCxnSpPr>
          <p:nvPr/>
        </p:nvCxnSpPr>
        <p:spPr>
          <a:xfrm flipV="1">
            <a:off x="4918622" y="2625536"/>
            <a:ext cx="0" cy="51848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FA6B8C7-E92F-20AD-5F3E-2B6B4CAECA96}"/>
              </a:ext>
            </a:extLst>
          </p:cNvPr>
          <p:cNvSpPr>
            <a:spLocks/>
          </p:cNvSpPr>
          <p:nvPr/>
        </p:nvSpPr>
        <p:spPr>
          <a:xfrm>
            <a:off x="8883356" y="2352224"/>
            <a:ext cx="258899" cy="23074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8275FE-22CD-C9E6-0ED2-3CE2C4BB2A8E}"/>
              </a:ext>
            </a:extLst>
          </p:cNvPr>
          <p:cNvSpPr>
            <a:spLocks/>
          </p:cNvSpPr>
          <p:nvPr/>
        </p:nvSpPr>
        <p:spPr>
          <a:xfrm>
            <a:off x="9145891" y="2352224"/>
            <a:ext cx="258899" cy="230747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CBC3942-80CD-67C5-34B8-3F28CEF60735}"/>
              </a:ext>
            </a:extLst>
          </p:cNvPr>
          <p:cNvSpPr/>
          <p:nvPr/>
        </p:nvSpPr>
        <p:spPr>
          <a:xfrm>
            <a:off x="6951896" y="3080446"/>
            <a:ext cx="167507" cy="851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E535C1-88D7-2AA5-458B-69A13A593ABF}"/>
              </a:ext>
            </a:extLst>
          </p:cNvPr>
          <p:cNvSpPr/>
          <p:nvPr/>
        </p:nvSpPr>
        <p:spPr>
          <a:xfrm>
            <a:off x="7128243" y="3080446"/>
            <a:ext cx="167507" cy="851027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CF605E9-4240-7E5E-C380-4E93BBA40396}"/>
              </a:ext>
            </a:extLst>
          </p:cNvPr>
          <p:cNvSpPr/>
          <p:nvPr/>
        </p:nvSpPr>
        <p:spPr>
          <a:xfrm>
            <a:off x="6775549" y="3080446"/>
            <a:ext cx="167507" cy="851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E583FF8-1CB5-9337-D9EF-AB84950B4459}"/>
              </a:ext>
            </a:extLst>
          </p:cNvPr>
          <p:cNvSpPr/>
          <p:nvPr/>
        </p:nvSpPr>
        <p:spPr>
          <a:xfrm>
            <a:off x="7654009" y="2849013"/>
            <a:ext cx="167507" cy="13191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5A22B12-DA0E-5F56-0ABE-E733EE6AB456}"/>
              </a:ext>
            </a:extLst>
          </p:cNvPr>
          <p:cNvSpPr/>
          <p:nvPr/>
        </p:nvSpPr>
        <p:spPr>
          <a:xfrm>
            <a:off x="7830355" y="2849013"/>
            <a:ext cx="167507" cy="1319119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0BB775D-AC6D-4161-2A34-F0AE91D8163E}"/>
              </a:ext>
            </a:extLst>
          </p:cNvPr>
          <p:cNvSpPr/>
          <p:nvPr/>
        </p:nvSpPr>
        <p:spPr>
          <a:xfrm>
            <a:off x="7477662" y="2849013"/>
            <a:ext cx="167507" cy="1319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394710-20F8-31C1-A5FF-5A2519F99BA1}"/>
              </a:ext>
            </a:extLst>
          </p:cNvPr>
          <p:cNvSpPr/>
          <p:nvPr/>
        </p:nvSpPr>
        <p:spPr>
          <a:xfrm>
            <a:off x="8356754" y="2647678"/>
            <a:ext cx="167507" cy="17169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F53538D-9426-431F-1D7F-BEA8984B3CA7}"/>
              </a:ext>
            </a:extLst>
          </p:cNvPr>
          <p:cNvSpPr/>
          <p:nvPr/>
        </p:nvSpPr>
        <p:spPr>
          <a:xfrm>
            <a:off x="8533101" y="2647678"/>
            <a:ext cx="167507" cy="1716948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E4B91-B5FC-7822-126C-E302805E238D}"/>
              </a:ext>
            </a:extLst>
          </p:cNvPr>
          <p:cNvSpPr/>
          <p:nvPr/>
        </p:nvSpPr>
        <p:spPr>
          <a:xfrm>
            <a:off x="8180407" y="2647678"/>
            <a:ext cx="167507" cy="17169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88703D3-D6CC-A7F1-85AF-DBDE60DB6A9A}"/>
              </a:ext>
            </a:extLst>
          </p:cNvPr>
          <p:cNvSpPr/>
          <p:nvPr/>
        </p:nvSpPr>
        <p:spPr>
          <a:xfrm>
            <a:off x="9059702" y="2352224"/>
            <a:ext cx="167507" cy="2303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894B81-0F63-8137-78F5-916478BBA95D}"/>
              </a:ext>
            </a:extLst>
          </p:cNvPr>
          <p:cNvSpPr/>
          <p:nvPr/>
        </p:nvSpPr>
        <p:spPr>
          <a:xfrm>
            <a:off x="9236050" y="2352224"/>
            <a:ext cx="167507" cy="230322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E65F96-434F-0AA5-91AD-47F7AE84DBD2}"/>
              </a:ext>
            </a:extLst>
          </p:cNvPr>
          <p:cNvSpPr/>
          <p:nvPr/>
        </p:nvSpPr>
        <p:spPr>
          <a:xfrm>
            <a:off x="8883356" y="2352224"/>
            <a:ext cx="167507" cy="23032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CFDB521-AB87-8802-FDAA-F4DFEE70A78A}"/>
              </a:ext>
            </a:extLst>
          </p:cNvPr>
          <p:cNvGrpSpPr/>
          <p:nvPr/>
        </p:nvGrpSpPr>
        <p:grpSpPr>
          <a:xfrm>
            <a:off x="7709839" y="3239521"/>
            <a:ext cx="759429" cy="596958"/>
            <a:chOff x="6130567" y="1951356"/>
            <a:chExt cx="663300" cy="521394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A7B674-5A64-7243-2142-68B934F02ECC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22615765-A3FC-2D4F-A825-0E001C9EA599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014865-B262-E861-27D9-A799A0FCA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blipFill>
                  <a:blip r:embed="rId9"/>
                  <a:stretch>
                    <a:fillRect l="-2273" t="-41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11451650-C374-B8DC-47E6-B61B3D8E6665}"/>
              </a:ext>
            </a:extLst>
          </p:cNvPr>
          <p:cNvSpPr/>
          <p:nvPr/>
        </p:nvSpPr>
        <p:spPr>
          <a:xfrm>
            <a:off x="6424771" y="3239521"/>
            <a:ext cx="163616" cy="5289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A810AA-19E3-9110-54E2-69B52524E741}"/>
              </a:ext>
            </a:extLst>
          </p:cNvPr>
          <p:cNvGrpSpPr/>
          <p:nvPr/>
        </p:nvGrpSpPr>
        <p:grpSpPr>
          <a:xfrm>
            <a:off x="7453801" y="1126375"/>
            <a:ext cx="1670014" cy="876611"/>
            <a:chOff x="1376457" y="2335471"/>
            <a:chExt cx="1458622" cy="76565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85527D7-47DD-0BA6-F62A-0CA8B1AD9417}"/>
                </a:ext>
              </a:extLst>
            </p:cNvPr>
            <p:cNvSpPr/>
            <p:nvPr/>
          </p:nvSpPr>
          <p:spPr>
            <a:xfrm rot="5400000">
              <a:off x="1714932" y="1996996"/>
              <a:ext cx="765650" cy="1442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BB82D51-C045-BED8-ABA2-1707651E62DF}"/>
                </a:ext>
              </a:extLst>
            </p:cNvPr>
            <p:cNvSpPr/>
            <p:nvPr/>
          </p:nvSpPr>
          <p:spPr>
            <a:xfrm rot="5400000">
              <a:off x="1471213" y="2644390"/>
              <a:ext cx="146304" cy="1463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C7B3E3-29AC-1FBF-6537-C88262E81E85}"/>
                </a:ext>
              </a:extLst>
            </p:cNvPr>
            <p:cNvSpPr/>
            <p:nvPr/>
          </p:nvSpPr>
          <p:spPr>
            <a:xfrm rot="5400000">
              <a:off x="1471213" y="2868205"/>
              <a:ext cx="146304" cy="14630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C34B3B7-C109-FBBB-A584-D98FB948BE79}"/>
                </a:ext>
              </a:extLst>
            </p:cNvPr>
            <p:cNvSpPr/>
            <p:nvPr/>
          </p:nvSpPr>
          <p:spPr>
            <a:xfrm rot="5400000">
              <a:off x="1471213" y="2420574"/>
              <a:ext cx="146304" cy="146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CE7F73A-0191-622C-3F6F-67CB576A4B9B}"/>
                </a:ext>
              </a:extLst>
            </p:cNvPr>
            <p:cNvSpPr txBox="1"/>
            <p:nvPr/>
          </p:nvSpPr>
          <p:spPr>
            <a:xfrm>
              <a:off x="1610885" y="2362315"/>
              <a:ext cx="1148717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Helvetica Light" panose="020B0403020202020204" pitchFamily="34" charset="0"/>
                </a:rPr>
                <a:t>Convolutional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B2545C2-2135-B3E5-F840-917BA6446081}"/>
                </a:ext>
              </a:extLst>
            </p:cNvPr>
            <p:cNvSpPr txBox="1"/>
            <p:nvPr/>
          </p:nvSpPr>
          <p:spPr>
            <a:xfrm>
              <a:off x="1610885" y="2586131"/>
              <a:ext cx="1148717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Helvetica Light" panose="020B0403020202020204" pitchFamily="34" charset="0"/>
                </a:rPr>
                <a:t>L2</a:t>
              </a:r>
              <a:r>
                <a:rPr lang="en-US" altLang="ko-KR" sz="1100" dirty="0">
                  <a:latin typeface="Helvetica Light" panose="020B0403020202020204" pitchFamily="34" charset="0"/>
                </a:rPr>
                <a:t> Self-attention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ED12182-ED6E-60B1-CFC8-71BDAF2C3374}"/>
                </a:ext>
              </a:extLst>
            </p:cNvPr>
            <p:cNvSpPr txBox="1"/>
            <p:nvPr/>
          </p:nvSpPr>
          <p:spPr>
            <a:xfrm>
              <a:off x="1610885" y="2809945"/>
              <a:ext cx="1224194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Helvetica Light" panose="020B0403020202020204" pitchFamily="34" charset="0"/>
                </a:rPr>
                <a:t>L2</a:t>
              </a:r>
              <a:r>
                <a:rPr lang="en-US" altLang="ko-KR" sz="1100" dirty="0">
                  <a:latin typeface="Helvetica Light" panose="020B0403020202020204" pitchFamily="34" charset="0"/>
                </a:rPr>
                <a:t> Cross-attention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06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34010-1C44-0F4E-BA49-3574EEE8587D}"/>
              </a:ext>
            </a:extLst>
          </p:cNvPr>
          <p:cNvSpPr txBox="1"/>
          <p:nvPr/>
        </p:nvSpPr>
        <p:spPr>
          <a:xfrm>
            <a:off x="251182" y="233236"/>
            <a:ext cx="10296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GigaGAN: Scaling up GANs for text-to-image 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A0653-5589-B6DB-C9F6-7EB019CE0584}"/>
              </a:ext>
            </a:extLst>
          </p:cNvPr>
          <p:cNvSpPr txBox="1"/>
          <p:nvPr/>
        </p:nvSpPr>
        <p:spPr>
          <a:xfrm>
            <a:off x="1751916" y="5340571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Latent code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A73DBE-EBDD-AF9E-CB44-6FDD181B227F}"/>
              </a:ext>
            </a:extLst>
          </p:cNvPr>
          <p:cNvCxnSpPr>
            <a:cxnSpLocks/>
          </p:cNvCxnSpPr>
          <p:nvPr/>
        </p:nvCxnSpPr>
        <p:spPr>
          <a:xfrm>
            <a:off x="2867108" y="5243724"/>
            <a:ext cx="524204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52FDDE-1841-7024-DFBD-18E9470CA6F3}"/>
              </a:ext>
            </a:extLst>
          </p:cNvPr>
          <p:cNvCxnSpPr>
            <a:cxnSpLocks/>
          </p:cNvCxnSpPr>
          <p:nvPr/>
        </p:nvCxnSpPr>
        <p:spPr>
          <a:xfrm flipV="1">
            <a:off x="8264160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78E2BE-2AED-E4E3-60BC-A7C1427A04ED}"/>
              </a:ext>
            </a:extLst>
          </p:cNvPr>
          <p:cNvCxnSpPr>
            <a:cxnSpLocks/>
          </p:cNvCxnSpPr>
          <p:nvPr/>
        </p:nvCxnSpPr>
        <p:spPr>
          <a:xfrm flipV="1">
            <a:off x="7561415" y="4162909"/>
            <a:ext cx="0" cy="82176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D6A3A0-65BF-08CF-ECF5-0B115A65EC47}"/>
              </a:ext>
            </a:extLst>
          </p:cNvPr>
          <p:cNvCxnSpPr>
            <a:cxnSpLocks/>
          </p:cNvCxnSpPr>
          <p:nvPr/>
        </p:nvCxnSpPr>
        <p:spPr>
          <a:xfrm flipV="1">
            <a:off x="6859302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9B1216-D4F9-4ADE-C098-113DD4B38CA5}"/>
              </a:ext>
            </a:extLst>
          </p:cNvPr>
          <p:cNvCxnSpPr>
            <a:cxnSpLocks/>
          </p:cNvCxnSpPr>
          <p:nvPr/>
        </p:nvCxnSpPr>
        <p:spPr>
          <a:xfrm>
            <a:off x="7211996" y="2159367"/>
            <a:ext cx="0" cy="921078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D491C0-E5DD-0879-50AB-AF4320B95F2E}"/>
              </a:ext>
            </a:extLst>
          </p:cNvPr>
          <p:cNvCxnSpPr>
            <a:cxnSpLocks/>
          </p:cNvCxnSpPr>
          <p:nvPr/>
        </p:nvCxnSpPr>
        <p:spPr>
          <a:xfrm flipV="1">
            <a:off x="9143456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47F316-F220-3ED0-B16F-B0FAF71DC51E}"/>
              </a:ext>
            </a:extLst>
          </p:cNvPr>
          <p:cNvCxnSpPr>
            <a:cxnSpLocks/>
          </p:cNvCxnSpPr>
          <p:nvPr/>
        </p:nvCxnSpPr>
        <p:spPr>
          <a:xfrm>
            <a:off x="5346396" y="4981250"/>
            <a:ext cx="379585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/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blipFill>
                <a:blip r:embed="rId2"/>
                <a:stretch>
                  <a:fillRect l="-14286" r="-12857" b="-1290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C6CA3DC-DA1D-3853-F529-DDA59352AF9B}"/>
              </a:ext>
            </a:extLst>
          </p:cNvPr>
          <p:cNvSpPr>
            <a:spLocks/>
          </p:cNvSpPr>
          <p:nvPr/>
        </p:nvSpPr>
        <p:spPr>
          <a:xfrm>
            <a:off x="8883356" y="2352224"/>
            <a:ext cx="258899" cy="23074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AD0638-4ECF-B6C0-5302-22D840B8CCE9}"/>
              </a:ext>
            </a:extLst>
          </p:cNvPr>
          <p:cNvSpPr>
            <a:spLocks/>
          </p:cNvSpPr>
          <p:nvPr/>
        </p:nvSpPr>
        <p:spPr>
          <a:xfrm>
            <a:off x="9145891" y="2352224"/>
            <a:ext cx="258899" cy="230747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C6222C6-0813-D88F-FB0B-DA64EC7B8DB7}"/>
              </a:ext>
            </a:extLst>
          </p:cNvPr>
          <p:cNvCxnSpPr>
            <a:cxnSpLocks/>
          </p:cNvCxnSpPr>
          <p:nvPr/>
        </p:nvCxnSpPr>
        <p:spPr>
          <a:xfrm>
            <a:off x="7914109" y="2159369"/>
            <a:ext cx="0" cy="689645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807CA2A-FEC3-2C0B-A933-5CC34A8985A3}"/>
              </a:ext>
            </a:extLst>
          </p:cNvPr>
          <p:cNvCxnSpPr>
            <a:cxnSpLocks/>
          </p:cNvCxnSpPr>
          <p:nvPr/>
        </p:nvCxnSpPr>
        <p:spPr>
          <a:xfrm>
            <a:off x="8616854" y="2159367"/>
            <a:ext cx="0" cy="48831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3967453-1D7A-1C77-ADEC-A55262314D9C}"/>
              </a:ext>
            </a:extLst>
          </p:cNvPr>
          <p:cNvCxnSpPr>
            <a:cxnSpLocks/>
          </p:cNvCxnSpPr>
          <p:nvPr/>
        </p:nvCxnSpPr>
        <p:spPr>
          <a:xfrm>
            <a:off x="9319803" y="2159367"/>
            <a:ext cx="0" cy="192856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8D7FDEA-55B4-0B1F-572A-405C914EC349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738033" y="2159368"/>
            <a:ext cx="4581770" cy="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300C9-FD8A-83D6-1FB1-17B67F684A3B}"/>
              </a:ext>
            </a:extLst>
          </p:cNvPr>
          <p:cNvCxnSpPr>
            <a:cxnSpLocks/>
          </p:cNvCxnSpPr>
          <p:nvPr/>
        </p:nvCxnSpPr>
        <p:spPr>
          <a:xfrm flipV="1">
            <a:off x="8967109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/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be 19">
            <a:extLst>
              <a:ext uri="{FF2B5EF4-FFF2-40B4-BE49-F238E27FC236}">
                <a16:creationId xmlns:a16="http://schemas.microsoft.com/office/drawing/2014/main" id="{BF72E7A2-5C83-F205-7E66-11070F59FA52}"/>
              </a:ext>
            </a:extLst>
          </p:cNvPr>
          <p:cNvSpPr/>
          <p:nvPr/>
        </p:nvSpPr>
        <p:spPr>
          <a:xfrm>
            <a:off x="5010421" y="4838571"/>
            <a:ext cx="285357" cy="285357"/>
          </a:xfrm>
          <a:prstGeom prst="cube">
            <a:avLst>
              <a:gd name="adj" fmla="val 8215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B6ECB7-8806-1464-480D-EF7FF793C373}"/>
              </a:ext>
            </a:extLst>
          </p:cNvPr>
          <p:cNvCxnSpPr>
            <a:cxnSpLocks/>
          </p:cNvCxnSpPr>
          <p:nvPr/>
        </p:nvCxnSpPr>
        <p:spPr>
          <a:xfrm>
            <a:off x="4682922" y="4981250"/>
            <a:ext cx="303382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E7EF38-6443-0B45-BDFE-1A300B45A76C}"/>
              </a:ext>
            </a:extLst>
          </p:cNvPr>
          <p:cNvCxnSpPr>
            <a:cxnSpLocks/>
          </p:cNvCxnSpPr>
          <p:nvPr/>
        </p:nvCxnSpPr>
        <p:spPr>
          <a:xfrm>
            <a:off x="4026352" y="2284851"/>
            <a:ext cx="28919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A345F-70C8-9C4B-3F1A-129667B85B58}"/>
              </a:ext>
            </a:extLst>
          </p:cNvPr>
          <p:cNvSpPr/>
          <p:nvPr/>
        </p:nvSpPr>
        <p:spPr>
          <a:xfrm>
            <a:off x="1500440" y="1057523"/>
            <a:ext cx="136888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Pretrained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86E8EF-2FA3-31E2-0366-3B9D6E961687}"/>
              </a:ext>
            </a:extLst>
          </p:cNvPr>
          <p:cNvGrpSpPr/>
          <p:nvPr/>
        </p:nvGrpSpPr>
        <p:grpSpPr>
          <a:xfrm>
            <a:off x="1564392" y="1662329"/>
            <a:ext cx="1249796" cy="1245045"/>
            <a:chOff x="3433782" y="3975947"/>
            <a:chExt cx="547301" cy="54522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C1F6F32-CF6B-7869-5535-25174154F5A1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F61C8E1-4CEA-0838-3916-AFC0C9876146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F0BC7D9-6BD3-AD3D-F4CE-029CA4CDCE62}"/>
                </a:ext>
              </a:extLst>
            </p:cNvPr>
            <p:cNvSpPr/>
            <p:nvPr/>
          </p:nvSpPr>
          <p:spPr>
            <a:xfrm>
              <a:off x="3843687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F345BC-67D1-73EB-B35E-782CC867ACB4}"/>
                </a:ext>
              </a:extLst>
            </p:cNvPr>
            <p:cNvSpPr/>
            <p:nvPr/>
          </p:nvSpPr>
          <p:spPr>
            <a:xfrm>
              <a:off x="3504165" y="4115934"/>
              <a:ext cx="406536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Graphic 28" descr="Lock with solid fill">
            <a:extLst>
              <a:ext uri="{FF2B5EF4-FFF2-40B4-BE49-F238E27FC236}">
                <a16:creationId xmlns:a16="http://schemas.microsoft.com/office/drawing/2014/main" id="{F356570D-726C-B6AA-9416-C0C4EF6600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305" t="10526" r="19507" b="10234"/>
          <a:stretch/>
        </p:blipFill>
        <p:spPr>
          <a:xfrm>
            <a:off x="2401225" y="2244830"/>
            <a:ext cx="211018" cy="2688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CCA669-AA82-0EB3-74CD-B0D6C2C5BE93}"/>
              </a:ext>
            </a:extLst>
          </p:cNvPr>
          <p:cNvCxnSpPr>
            <a:cxnSpLocks/>
          </p:cNvCxnSpPr>
          <p:nvPr/>
        </p:nvCxnSpPr>
        <p:spPr>
          <a:xfrm>
            <a:off x="2869326" y="2284851"/>
            <a:ext cx="24794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6FBE78-9EF7-D46B-A1ED-89D57FA148C5}"/>
              </a:ext>
            </a:extLst>
          </p:cNvPr>
          <p:cNvSpPr txBox="1"/>
          <p:nvPr/>
        </p:nvSpPr>
        <p:spPr>
          <a:xfrm>
            <a:off x="1679977" y="2054751"/>
            <a:ext cx="928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 Light" panose="020B0403020202020204" pitchFamily="34" charset="0"/>
              </a:rPr>
              <a:t>CLIP</a:t>
            </a:r>
            <a:endParaRPr lang="en-US" sz="2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4E9499E-09DC-944D-0155-AC9D1470FF0E}"/>
              </a:ext>
            </a:extLst>
          </p:cNvPr>
          <p:cNvGrpSpPr/>
          <p:nvPr/>
        </p:nvGrpSpPr>
        <p:grpSpPr>
          <a:xfrm>
            <a:off x="4424737" y="1831839"/>
            <a:ext cx="195928" cy="906023"/>
            <a:chOff x="796149" y="3280408"/>
            <a:chExt cx="283780" cy="13122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995F334-0552-5268-3800-1DD32AE06908}"/>
                </a:ext>
              </a:extLst>
            </p:cNvPr>
            <p:cNvSpPr/>
            <p:nvPr/>
          </p:nvSpPr>
          <p:spPr>
            <a:xfrm rot="16200000">
              <a:off x="796149" y="4308903"/>
              <a:ext cx="283780" cy="283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 dirty="0">
                <a:latin typeface="Adobe Clean" panose="020B0503020404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AFFEF7D-213B-A67E-B65B-7006FFB26DBF}"/>
                </a:ext>
              </a:extLst>
            </p:cNvPr>
            <p:cNvSpPr/>
            <p:nvPr/>
          </p:nvSpPr>
          <p:spPr>
            <a:xfrm rot="16200000">
              <a:off x="796149" y="3280408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14AFE23-0A65-E4E7-F4DC-BED40147C57E}"/>
                </a:ext>
              </a:extLst>
            </p:cNvPr>
            <p:cNvSpPr/>
            <p:nvPr/>
          </p:nvSpPr>
          <p:spPr>
            <a:xfrm rot="16200000">
              <a:off x="796149" y="3635493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6D783799-0F95-7AD2-3A6F-E19F01AB653B}"/>
                </a:ext>
              </a:extLst>
            </p:cNvPr>
            <p:cNvSpPr/>
            <p:nvPr/>
          </p:nvSpPr>
          <p:spPr>
            <a:xfrm rot="16200000">
              <a:off x="796149" y="3966944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</p:grp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73AF5603-1B86-1CF5-A97F-3C2B542B6206}"/>
              </a:ext>
            </a:extLst>
          </p:cNvPr>
          <p:cNvSpPr/>
          <p:nvPr/>
        </p:nvSpPr>
        <p:spPr>
          <a:xfrm>
            <a:off x="4643435" y="1824405"/>
            <a:ext cx="94598" cy="669925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533F8BF8-4CA6-E00A-05DA-69952ECC62D0}"/>
              </a:ext>
            </a:extLst>
          </p:cNvPr>
          <p:cNvSpPr/>
          <p:nvPr/>
        </p:nvSpPr>
        <p:spPr>
          <a:xfrm>
            <a:off x="4643435" y="2534120"/>
            <a:ext cx="94598" cy="211895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2FD220-5BC9-A8E4-A112-939C33A78B7A}"/>
              </a:ext>
            </a:extLst>
          </p:cNvPr>
          <p:cNvCxnSpPr>
            <a:cxnSpLocks/>
          </p:cNvCxnSpPr>
          <p:nvPr/>
        </p:nvCxnSpPr>
        <p:spPr>
          <a:xfrm flipV="1">
            <a:off x="3061294" y="3144024"/>
            <a:ext cx="0" cy="157031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E03569-6291-DED3-99FC-357C6C133065}"/>
              </a:ext>
            </a:extLst>
          </p:cNvPr>
          <p:cNvCxnSpPr>
            <a:cxnSpLocks/>
          </p:cNvCxnSpPr>
          <p:nvPr/>
        </p:nvCxnSpPr>
        <p:spPr>
          <a:xfrm>
            <a:off x="3061294" y="3144024"/>
            <a:ext cx="185732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10A7B7-1168-C6A7-3523-50F3C2AB0433}"/>
              </a:ext>
            </a:extLst>
          </p:cNvPr>
          <p:cNvCxnSpPr>
            <a:cxnSpLocks/>
          </p:cNvCxnSpPr>
          <p:nvPr/>
        </p:nvCxnSpPr>
        <p:spPr>
          <a:xfrm>
            <a:off x="4792545" y="2640066"/>
            <a:ext cx="12607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A3F9888-4D2E-8D8A-7472-B054812195E1}"/>
              </a:ext>
            </a:extLst>
          </p:cNvPr>
          <p:cNvCxnSpPr>
            <a:cxnSpLocks/>
          </p:cNvCxnSpPr>
          <p:nvPr/>
        </p:nvCxnSpPr>
        <p:spPr>
          <a:xfrm flipV="1">
            <a:off x="4918622" y="2625536"/>
            <a:ext cx="0" cy="51848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55C041B-6994-3F54-BAD2-F820AC3EC198}"/>
              </a:ext>
            </a:extLst>
          </p:cNvPr>
          <p:cNvSpPr txBox="1"/>
          <p:nvPr/>
        </p:nvSpPr>
        <p:spPr>
          <a:xfrm>
            <a:off x="192844" y="1966481"/>
            <a:ext cx="13458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cute corgi lives in a house made out of sushi</a:t>
            </a:r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320591-0C64-3DEF-6105-AE9DA7A232B0}"/>
              </a:ext>
            </a:extLst>
          </p:cNvPr>
          <p:cNvSpPr/>
          <p:nvPr/>
        </p:nvSpPr>
        <p:spPr>
          <a:xfrm>
            <a:off x="2879310" y="1057523"/>
            <a:ext cx="13742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Learned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7E1EE5-9B2E-18E0-DC86-5A2AF9C2C693}"/>
              </a:ext>
            </a:extLst>
          </p:cNvPr>
          <p:cNvGrpSpPr/>
          <p:nvPr/>
        </p:nvGrpSpPr>
        <p:grpSpPr>
          <a:xfrm>
            <a:off x="3450336" y="4555001"/>
            <a:ext cx="1152850" cy="852500"/>
            <a:chOff x="4737837" y="3290988"/>
            <a:chExt cx="1006921" cy="74459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053CB5-CFAB-4685-2F2D-A5412E8838B4}"/>
                </a:ext>
              </a:extLst>
            </p:cNvPr>
            <p:cNvSpPr/>
            <p:nvPr/>
          </p:nvSpPr>
          <p:spPr>
            <a:xfrm>
              <a:off x="473783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0D2848-C306-93A4-0606-0E363073B753}"/>
                </a:ext>
              </a:extLst>
            </p:cNvPr>
            <p:cNvSpPr/>
            <p:nvPr/>
          </p:nvSpPr>
          <p:spPr>
            <a:xfrm>
              <a:off x="501553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F59CFE-5BFA-A8D1-318A-29FDDEF2DF34}"/>
                </a:ext>
              </a:extLst>
            </p:cNvPr>
            <p:cNvSpPr/>
            <p:nvPr/>
          </p:nvSpPr>
          <p:spPr>
            <a:xfrm>
              <a:off x="529322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C1402-857A-6167-B9BB-3DC7EB2F6906}"/>
                </a:ext>
              </a:extLst>
            </p:cNvPr>
            <p:cNvSpPr/>
            <p:nvPr/>
          </p:nvSpPr>
          <p:spPr>
            <a:xfrm>
              <a:off x="555821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F5C88D9-FD9D-90FB-E480-007056A55B36}"/>
              </a:ext>
            </a:extLst>
          </p:cNvPr>
          <p:cNvSpPr/>
          <p:nvPr/>
        </p:nvSpPr>
        <p:spPr>
          <a:xfrm>
            <a:off x="3711433" y="4775507"/>
            <a:ext cx="630653" cy="3975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/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23D5FB-4705-97DF-E9CD-013D50093093}"/>
              </a:ext>
            </a:extLst>
          </p:cNvPr>
          <p:cNvCxnSpPr>
            <a:cxnSpLocks/>
          </p:cNvCxnSpPr>
          <p:nvPr/>
        </p:nvCxnSpPr>
        <p:spPr>
          <a:xfrm>
            <a:off x="3061294" y="4714342"/>
            <a:ext cx="33001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1EF1F5C-BB0D-A233-33C5-7D8604811EBE}"/>
              </a:ext>
            </a:extLst>
          </p:cNvPr>
          <p:cNvGrpSpPr/>
          <p:nvPr/>
        </p:nvGrpSpPr>
        <p:grpSpPr>
          <a:xfrm>
            <a:off x="3160203" y="1683317"/>
            <a:ext cx="781776" cy="1245045"/>
            <a:chOff x="3433782" y="3975947"/>
            <a:chExt cx="342349" cy="54522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655785-3585-AB70-3AD8-413B652BCF6C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A4F23E9-0DD9-91A9-D410-F450B7DB53E4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38BBBD5-30BB-E001-2BF4-9B0E227AD403}"/>
                </a:ext>
              </a:extLst>
            </p:cNvPr>
            <p:cNvSpPr/>
            <p:nvPr/>
          </p:nvSpPr>
          <p:spPr>
            <a:xfrm>
              <a:off x="3496110" y="4115934"/>
              <a:ext cx="217692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0732C6D-4EE7-A795-6B59-4AA208D3C4A2}"/>
                  </a:ext>
                </a:extLst>
              </p:cNvPr>
              <p:cNvSpPr/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0732C6D-4EE7-A795-6B59-4AA208D3C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30A8B9F2-79F9-8607-83F3-D6DA5B588822}"/>
              </a:ext>
            </a:extLst>
          </p:cNvPr>
          <p:cNvSpPr/>
          <p:nvPr/>
        </p:nvSpPr>
        <p:spPr>
          <a:xfrm>
            <a:off x="6951896" y="3080446"/>
            <a:ext cx="167507" cy="851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CFE092A-2069-D87D-D8FB-A4219340CF26}"/>
              </a:ext>
            </a:extLst>
          </p:cNvPr>
          <p:cNvSpPr/>
          <p:nvPr/>
        </p:nvSpPr>
        <p:spPr>
          <a:xfrm>
            <a:off x="7128243" y="3080446"/>
            <a:ext cx="167507" cy="851027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C9E781-5751-6B7F-CCC7-D90F14B15958}"/>
              </a:ext>
            </a:extLst>
          </p:cNvPr>
          <p:cNvSpPr/>
          <p:nvPr/>
        </p:nvSpPr>
        <p:spPr>
          <a:xfrm>
            <a:off x="6775549" y="3080446"/>
            <a:ext cx="167507" cy="851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C0F8C3-810C-8406-EA2E-A096AF0173BA}"/>
              </a:ext>
            </a:extLst>
          </p:cNvPr>
          <p:cNvSpPr/>
          <p:nvPr/>
        </p:nvSpPr>
        <p:spPr>
          <a:xfrm>
            <a:off x="7654009" y="2849013"/>
            <a:ext cx="167507" cy="13191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F246006-6BFE-ED1F-2D0A-4454A6F3CA8F}"/>
              </a:ext>
            </a:extLst>
          </p:cNvPr>
          <p:cNvSpPr/>
          <p:nvPr/>
        </p:nvSpPr>
        <p:spPr>
          <a:xfrm>
            <a:off x="7830355" y="2849013"/>
            <a:ext cx="167507" cy="1319119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9F4C8C-99ED-0B02-C512-D2C03B068851}"/>
              </a:ext>
            </a:extLst>
          </p:cNvPr>
          <p:cNvSpPr/>
          <p:nvPr/>
        </p:nvSpPr>
        <p:spPr>
          <a:xfrm>
            <a:off x="7477662" y="2849013"/>
            <a:ext cx="167507" cy="1319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C1E2F35-5D5B-7F21-C6FA-EC9A75FC58EE}"/>
              </a:ext>
            </a:extLst>
          </p:cNvPr>
          <p:cNvSpPr/>
          <p:nvPr/>
        </p:nvSpPr>
        <p:spPr>
          <a:xfrm>
            <a:off x="8356754" y="2647678"/>
            <a:ext cx="167507" cy="17169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AAE619-528D-DB20-478C-F0D83073BE74}"/>
              </a:ext>
            </a:extLst>
          </p:cNvPr>
          <p:cNvSpPr/>
          <p:nvPr/>
        </p:nvSpPr>
        <p:spPr>
          <a:xfrm>
            <a:off x="8533101" y="2647678"/>
            <a:ext cx="167507" cy="1716948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565DF22-15D0-A7EF-40DE-F9C8C1D99890}"/>
              </a:ext>
            </a:extLst>
          </p:cNvPr>
          <p:cNvSpPr/>
          <p:nvPr/>
        </p:nvSpPr>
        <p:spPr>
          <a:xfrm>
            <a:off x="8180407" y="2647678"/>
            <a:ext cx="167507" cy="17169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90A6A5-1784-D5C3-37D0-B9F459509DE5}"/>
              </a:ext>
            </a:extLst>
          </p:cNvPr>
          <p:cNvSpPr/>
          <p:nvPr/>
        </p:nvSpPr>
        <p:spPr>
          <a:xfrm>
            <a:off x="9059702" y="2352224"/>
            <a:ext cx="167507" cy="2303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A7288A2-AC5C-9677-4B8C-A1519850DF22}"/>
              </a:ext>
            </a:extLst>
          </p:cNvPr>
          <p:cNvSpPr/>
          <p:nvPr/>
        </p:nvSpPr>
        <p:spPr>
          <a:xfrm>
            <a:off x="9236050" y="2352224"/>
            <a:ext cx="167507" cy="230322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948F23-1975-B483-F069-F430C263F914}"/>
              </a:ext>
            </a:extLst>
          </p:cNvPr>
          <p:cNvSpPr/>
          <p:nvPr/>
        </p:nvSpPr>
        <p:spPr>
          <a:xfrm>
            <a:off x="8883356" y="2352224"/>
            <a:ext cx="167507" cy="23032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0AC65C-901B-CEC7-7766-F0701EFD70D2}"/>
              </a:ext>
            </a:extLst>
          </p:cNvPr>
          <p:cNvGrpSpPr/>
          <p:nvPr/>
        </p:nvGrpSpPr>
        <p:grpSpPr>
          <a:xfrm>
            <a:off x="7709839" y="3239521"/>
            <a:ext cx="759429" cy="596958"/>
            <a:chOff x="6130567" y="1951356"/>
            <a:chExt cx="663300" cy="52139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52BC3A7-9352-C913-E671-09ACDDF8BAF1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C6B8CF5-B06D-4BC0-5E16-7B811DD52456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014865-B262-E861-27D9-A799A0FCA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blipFill>
                  <a:blip r:embed="rId8"/>
                  <a:stretch>
                    <a:fillRect l="-2273" t="-41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D18F340-4276-637C-6A4C-DFB8B0AB6337}"/>
              </a:ext>
            </a:extLst>
          </p:cNvPr>
          <p:cNvCxnSpPr>
            <a:cxnSpLocks/>
          </p:cNvCxnSpPr>
          <p:nvPr/>
        </p:nvCxnSpPr>
        <p:spPr>
          <a:xfrm flipV="1">
            <a:off x="7035650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B248F72-6D61-5063-4743-B90D04F8FBDF}"/>
              </a:ext>
            </a:extLst>
          </p:cNvPr>
          <p:cNvCxnSpPr>
            <a:cxnSpLocks/>
          </p:cNvCxnSpPr>
          <p:nvPr/>
        </p:nvCxnSpPr>
        <p:spPr>
          <a:xfrm flipV="1">
            <a:off x="7737763" y="4162909"/>
            <a:ext cx="0" cy="81050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BB56B1D-C7CD-6768-61C8-AE3884DBCE6C}"/>
              </a:ext>
            </a:extLst>
          </p:cNvPr>
          <p:cNvCxnSpPr>
            <a:cxnSpLocks/>
          </p:cNvCxnSpPr>
          <p:nvPr/>
        </p:nvCxnSpPr>
        <p:spPr>
          <a:xfrm flipV="1">
            <a:off x="8440508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5F08722-0E53-6B00-B4C9-C598C5F1FA78}"/>
              </a:ext>
            </a:extLst>
          </p:cNvPr>
          <p:cNvGrpSpPr/>
          <p:nvPr/>
        </p:nvGrpSpPr>
        <p:grpSpPr>
          <a:xfrm>
            <a:off x="7453801" y="1126375"/>
            <a:ext cx="1670014" cy="876611"/>
            <a:chOff x="1376457" y="2335471"/>
            <a:chExt cx="1458622" cy="765650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25096F4-2207-E8F2-432B-2573E67502F0}"/>
                </a:ext>
              </a:extLst>
            </p:cNvPr>
            <p:cNvSpPr/>
            <p:nvPr/>
          </p:nvSpPr>
          <p:spPr>
            <a:xfrm rot="5400000">
              <a:off x="1714932" y="1996996"/>
              <a:ext cx="765650" cy="1442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EA3ABD9-4DE0-B474-74F1-38545A491205}"/>
                </a:ext>
              </a:extLst>
            </p:cNvPr>
            <p:cNvSpPr/>
            <p:nvPr/>
          </p:nvSpPr>
          <p:spPr>
            <a:xfrm rot="5400000">
              <a:off x="1471213" y="2644390"/>
              <a:ext cx="146304" cy="1463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89746A8-854E-576F-EDDC-3C2E6B98D23F}"/>
                </a:ext>
              </a:extLst>
            </p:cNvPr>
            <p:cNvSpPr/>
            <p:nvPr/>
          </p:nvSpPr>
          <p:spPr>
            <a:xfrm rot="5400000">
              <a:off x="1471213" y="2868205"/>
              <a:ext cx="146304" cy="14630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766372C-4DCA-4D3A-6699-9B117BD3524B}"/>
                </a:ext>
              </a:extLst>
            </p:cNvPr>
            <p:cNvSpPr/>
            <p:nvPr/>
          </p:nvSpPr>
          <p:spPr>
            <a:xfrm rot="5400000">
              <a:off x="1471213" y="2420574"/>
              <a:ext cx="146304" cy="146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41155D-9EA0-EA0F-E96B-C5119EC7C76A}"/>
                </a:ext>
              </a:extLst>
            </p:cNvPr>
            <p:cNvSpPr txBox="1"/>
            <p:nvPr/>
          </p:nvSpPr>
          <p:spPr>
            <a:xfrm>
              <a:off x="1610885" y="2362315"/>
              <a:ext cx="1148717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Helvetica Light" panose="020B0403020202020204" pitchFamily="34" charset="0"/>
                </a:rPr>
                <a:t>Convolutional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131B050-FB4B-471D-C22C-B0B9BD655C9E}"/>
                </a:ext>
              </a:extLst>
            </p:cNvPr>
            <p:cNvSpPr txBox="1"/>
            <p:nvPr/>
          </p:nvSpPr>
          <p:spPr>
            <a:xfrm>
              <a:off x="1610885" y="2586131"/>
              <a:ext cx="1148717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Helvetica Light" panose="020B0403020202020204" pitchFamily="34" charset="0"/>
                </a:rPr>
                <a:t>Self-attention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84700D0-5E8A-D284-0D60-CAA2B71119DE}"/>
                </a:ext>
              </a:extLst>
            </p:cNvPr>
            <p:cNvSpPr txBox="1"/>
            <p:nvPr/>
          </p:nvSpPr>
          <p:spPr>
            <a:xfrm>
              <a:off x="1610885" y="2809945"/>
              <a:ext cx="1224194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Helvetica Light" panose="020B0403020202020204" pitchFamily="34" charset="0"/>
                </a:rPr>
                <a:t>Cross-attention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512FC7D-229C-291C-B0D4-584E0E35749F}"/>
              </a:ext>
            </a:extLst>
          </p:cNvPr>
          <p:cNvCxnSpPr>
            <a:cxnSpLocks/>
          </p:cNvCxnSpPr>
          <p:nvPr/>
        </p:nvCxnSpPr>
        <p:spPr>
          <a:xfrm flipV="1">
            <a:off x="6506579" y="3836479"/>
            <a:ext cx="0" cy="114819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7E03C51-33EF-B242-72E5-A5B82ED33241}"/>
              </a:ext>
            </a:extLst>
          </p:cNvPr>
          <p:cNvSpPr/>
          <p:nvPr/>
        </p:nvSpPr>
        <p:spPr>
          <a:xfrm>
            <a:off x="6424771" y="3239521"/>
            <a:ext cx="163616" cy="5289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06229CB-7560-4E55-E991-892265061B7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1438" y="2268104"/>
            <a:ext cx="2493945" cy="249394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515385E-969E-0B93-95F6-49606C183AFC}"/>
              </a:ext>
            </a:extLst>
          </p:cNvPr>
          <p:cNvSpPr txBox="1"/>
          <p:nvPr/>
        </p:nvSpPr>
        <p:spPr>
          <a:xfrm>
            <a:off x="5129782" y="3340804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Constant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8A35112-C4D0-EA27-2EEA-A410C32A3873}"/>
              </a:ext>
            </a:extLst>
          </p:cNvPr>
          <p:cNvSpPr txBox="1"/>
          <p:nvPr/>
        </p:nvSpPr>
        <p:spPr>
          <a:xfrm>
            <a:off x="10431152" y="4762049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</a:rPr>
              <a:t>output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232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BF3EB6-F3E2-EFEE-63B2-BBA2E59E2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5059" y="0"/>
            <a:ext cx="5534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1CCE91-B562-1FE7-EBF0-F8E2A43E8F17}"/>
              </a:ext>
            </a:extLst>
          </p:cNvPr>
          <p:cNvSpPr txBox="1"/>
          <p:nvPr/>
        </p:nvSpPr>
        <p:spPr>
          <a:xfrm>
            <a:off x="325676" y="10020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latin typeface="Helvetica Light" panose="020B0403020202020204" pitchFamily="34" charset="0"/>
              </a:rPr>
              <a:t>GigaGAN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BEAB9E1-5743-8DF7-A181-D4BDA630D312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00208"/>
            <a:ext cx="5326008" cy="3542851"/>
            <a:chOff x="5769084" y="80025"/>
            <a:chExt cx="5878055" cy="3910072"/>
          </a:xfrm>
        </p:grpSpPr>
        <p:pic>
          <p:nvPicPr>
            <p:cNvPr id="3" name="Picture 2" descr="Timeline&#10;&#10;Description automatically generated">
              <a:extLst>
                <a:ext uri="{FF2B5EF4-FFF2-40B4-BE49-F238E27FC236}">
                  <a16:creationId xmlns:a16="http://schemas.microsoft.com/office/drawing/2014/main" id="{266D27F0-9A47-F8E5-212B-D1D354EAC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69084" y="100208"/>
              <a:ext cx="5878055" cy="3889889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84E2585-43E0-D429-8E72-7FB66AA4454B}"/>
                </a:ext>
              </a:extLst>
            </p:cNvPr>
            <p:cNvSpPr txBox="1"/>
            <p:nvPr/>
          </p:nvSpPr>
          <p:spPr>
            <a:xfrm>
              <a:off x="7291698" y="80025"/>
              <a:ext cx="28328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>
                  <a:latin typeface="Helvetica Light" panose="020B0403020202020204" pitchFamily="34" charset="0"/>
                </a:rPr>
                <a:t>figure from StyleGAN-T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ECC66BD5-7816-5DCB-B2E4-B760E8F51437}"/>
                </a:ext>
              </a:extLst>
            </p:cNvPr>
            <p:cNvSpPr/>
            <p:nvPr/>
          </p:nvSpPr>
          <p:spPr>
            <a:xfrm>
              <a:off x="6912262" y="2723033"/>
              <a:ext cx="182880" cy="182880"/>
            </a:xfrm>
            <a:prstGeom prst="ellipse">
              <a:avLst/>
            </a:prstGeom>
            <a:solidFill>
              <a:srgbClr val="1F9C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B76BBC1-FF03-1992-6194-A5CE2623C03E}"/>
                </a:ext>
              </a:extLst>
            </p:cNvPr>
            <p:cNvSpPr txBox="1"/>
            <p:nvPr/>
          </p:nvSpPr>
          <p:spPr>
            <a:xfrm>
              <a:off x="6913918" y="2847720"/>
              <a:ext cx="1324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b="1">
                  <a:solidFill>
                    <a:srgbClr val="1F9C20"/>
                  </a:solidFill>
                  <a:latin typeface="Helvetica" pitchFamily="2" charset="0"/>
                </a:rPr>
                <a:t>GigaGAN</a:t>
              </a:r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0A0BDFDE-B878-075D-B69C-53544F5C1B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2918" y="3650943"/>
            <a:ext cx="5293489" cy="2998459"/>
          </a:xfrm>
          <a:prstGeom prst="rect">
            <a:avLst/>
          </a:prstGeo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D00982EC-F9EF-05A9-276C-A397ACA519CD}"/>
              </a:ext>
            </a:extLst>
          </p:cNvPr>
          <p:cNvSpPr/>
          <p:nvPr/>
        </p:nvSpPr>
        <p:spPr>
          <a:xfrm>
            <a:off x="8343409" y="5633874"/>
            <a:ext cx="165705" cy="165705"/>
          </a:xfrm>
          <a:prstGeom prst="ellipse">
            <a:avLst/>
          </a:prstGeom>
          <a:solidFill>
            <a:srgbClr val="1F9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9AC797-6891-52CE-91B1-088FCDF516AF}"/>
              </a:ext>
            </a:extLst>
          </p:cNvPr>
          <p:cNvSpPr txBox="1"/>
          <p:nvPr/>
        </p:nvSpPr>
        <p:spPr>
          <a:xfrm>
            <a:off x="8344909" y="5746851"/>
            <a:ext cx="1200019" cy="362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>
                <a:solidFill>
                  <a:srgbClr val="1F9C20"/>
                </a:solidFill>
                <a:latin typeface="Helvetica" pitchFamily="2" charset="0"/>
              </a:rPr>
              <a:t>GigaGAN</a:t>
            </a:r>
          </a:p>
        </p:txBody>
      </p:sp>
    </p:spTree>
    <p:extLst>
      <p:ext uri="{BB962C8B-B14F-4D97-AF65-F5344CB8AC3E}">
        <p14:creationId xmlns:p14="http://schemas.microsoft.com/office/powerpoint/2010/main" val="2985968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20303-9C32-AC09-95A4-33A18A125380}"/>
              </a:ext>
            </a:extLst>
          </p:cNvPr>
          <p:cNvSpPr txBox="1"/>
          <p:nvPr/>
        </p:nvSpPr>
        <p:spPr>
          <a:xfrm>
            <a:off x="238810" y="251525"/>
            <a:ext cx="75039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Helvetica Light" panose="020B0403020202020204" pitchFamily="34" charset="0"/>
              </a:rPr>
              <a:t>Sample adaptive kernel selection (motivation)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D43488-2DD4-DA9E-D4B2-990A137BB2C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350" y="840785"/>
            <a:ext cx="4813300" cy="5511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411FC-F299-2AEF-510E-6133211F643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8397" y="881425"/>
            <a:ext cx="4737100" cy="495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A732AA-0AB6-357F-1335-57904FC39136}"/>
              </a:ext>
            </a:extLst>
          </p:cNvPr>
          <p:cNvSpPr txBox="1"/>
          <p:nvPr/>
        </p:nvSpPr>
        <p:spPr>
          <a:xfrm>
            <a:off x="5638397" y="5952475"/>
            <a:ext cx="6426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StyleGAN2 is already good if trained on a single class,</a:t>
            </a:r>
            <a:br>
              <a:rPr lang="en-US" sz="2000">
                <a:latin typeface="Helvetica Light" panose="020B0403020202020204" pitchFamily="34" charset="0"/>
              </a:rPr>
            </a:br>
            <a:r>
              <a:rPr lang="en-US" sz="2000">
                <a:latin typeface="Helvetica Light" panose="020B0403020202020204" pitchFamily="34" charset="0"/>
              </a:rPr>
              <a:t>why don’t we try an ensemble of many models?</a:t>
            </a:r>
          </a:p>
        </p:txBody>
      </p:sp>
    </p:spTree>
    <p:extLst>
      <p:ext uri="{BB962C8B-B14F-4D97-AF65-F5344CB8AC3E}">
        <p14:creationId xmlns:p14="http://schemas.microsoft.com/office/powerpoint/2010/main" val="3634609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F20303-9C32-AC09-95A4-33A18A125380}"/>
              </a:ext>
            </a:extLst>
          </p:cNvPr>
          <p:cNvSpPr txBox="1"/>
          <p:nvPr/>
        </p:nvSpPr>
        <p:spPr>
          <a:xfrm>
            <a:off x="238810" y="251525"/>
            <a:ext cx="5524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Helvetica Light" panose="020B0403020202020204" pitchFamily="34" charset="0"/>
              </a:rPr>
              <a:t>Sample adaptive kernel selection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EEC1918-C6DE-4B62-3C0A-96ED661E407E}"/>
              </a:ext>
            </a:extLst>
          </p:cNvPr>
          <p:cNvSpPr txBox="1">
            <a:spLocks/>
          </p:cNvSpPr>
          <p:nvPr/>
        </p:nvSpPr>
        <p:spPr>
          <a:xfrm>
            <a:off x="304721" y="961373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49325" lvl="3" indent="-275590"/>
            <a:endParaRPr lang="en-US" b="1">
              <a:solidFill>
                <a:srgbClr val="000000"/>
              </a:solidFill>
              <a:latin typeface="Adobe Clean Light"/>
            </a:endParaRPr>
          </a:p>
          <a:p>
            <a:pPr marL="551180" lvl="1" indent="-275590"/>
            <a:endParaRPr lang="en-US" sz="1800" b="1">
              <a:solidFill>
                <a:srgbClr val="000000"/>
              </a:solidFill>
              <a:latin typeface="Adobe Clean Light"/>
              <a:sym typeface="Wingdings" pitchFamily="2" charset="2"/>
            </a:endParaRPr>
          </a:p>
          <a:p>
            <a:pPr marL="551180" lvl="1" indent="-275590"/>
            <a:endParaRPr lang="en-US" sz="1800" b="1">
              <a:solidFill>
                <a:srgbClr val="000000"/>
              </a:solidFill>
              <a:latin typeface="Adobe Clean Light"/>
            </a:endParaRPr>
          </a:p>
          <a:p>
            <a:pPr marL="551180" lvl="1" indent="-275590"/>
            <a:endParaRPr lang="en-US" sz="1800" b="1">
              <a:solidFill>
                <a:srgbClr val="000000"/>
              </a:solidFill>
              <a:latin typeface="Adobe Clean Light" panose="020B0303020404020204" pitchFamily="34" charset="0"/>
            </a:endParaRPr>
          </a:p>
          <a:p>
            <a:pPr marL="275590" lvl="1"/>
            <a:br>
              <a:rPr lang="en-US" sz="2400">
                <a:latin typeface="Adobe Clean Light" panose="020B0303020404020204" pitchFamily="34" charset="0"/>
              </a:rPr>
            </a:br>
            <a:br>
              <a:rPr lang="en-US" sz="1800">
                <a:latin typeface="Adobe Clean Light" panose="020B0303020404020204" pitchFamily="34" charset="0"/>
              </a:rPr>
            </a:br>
            <a:endParaRPr lang="en-US" sz="1800" b="1" dirty="0">
              <a:latin typeface="Adobe Clean Light" panose="020B03030204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491D54-0D30-53BE-02A6-FD46F093902C}"/>
              </a:ext>
            </a:extLst>
          </p:cNvPr>
          <p:cNvSpPr/>
          <p:nvPr/>
        </p:nvSpPr>
        <p:spPr>
          <a:xfrm>
            <a:off x="3128090" y="2134452"/>
            <a:ext cx="1117549" cy="247712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39C7BF-D1E9-DE44-1CF9-12A322FDD45F}"/>
              </a:ext>
            </a:extLst>
          </p:cNvPr>
          <p:cNvSpPr txBox="1"/>
          <p:nvPr/>
        </p:nvSpPr>
        <p:spPr>
          <a:xfrm>
            <a:off x="2997788" y="4573388"/>
            <a:ext cx="1378150" cy="304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atin typeface="Helvetica Light" panose="020B0403020202020204" pitchFamily="34" charset="0"/>
              </a:rPr>
              <a:t>Filter Bank</a:t>
            </a:r>
            <a:endParaRPr lang="en-US" sz="1200" dirty="0">
              <a:latin typeface="Helvetica Light" panose="020B0403020202020204" pitchFamily="34" charset="0"/>
            </a:endParaRP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1617A963-B132-4701-5D5C-BEEF0E9D2B3A}"/>
              </a:ext>
            </a:extLst>
          </p:cNvPr>
          <p:cNvSpPr/>
          <p:nvPr/>
        </p:nvSpPr>
        <p:spPr>
          <a:xfrm>
            <a:off x="3314210" y="3734031"/>
            <a:ext cx="745304" cy="745304"/>
          </a:xfrm>
          <a:prstGeom prst="cube">
            <a:avLst>
              <a:gd name="adj" fmla="val 58596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4D6C3AB4-4F3E-92CA-7B17-C615B7CCB31F}"/>
              </a:ext>
            </a:extLst>
          </p:cNvPr>
          <p:cNvSpPr/>
          <p:nvPr/>
        </p:nvSpPr>
        <p:spPr>
          <a:xfrm>
            <a:off x="3314210" y="3249465"/>
            <a:ext cx="745304" cy="745304"/>
          </a:xfrm>
          <a:prstGeom prst="cube">
            <a:avLst>
              <a:gd name="adj" fmla="val 58596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6C74E3D1-608B-FD6A-0C51-67AEC509422D}"/>
              </a:ext>
            </a:extLst>
          </p:cNvPr>
          <p:cNvSpPr/>
          <p:nvPr/>
        </p:nvSpPr>
        <p:spPr>
          <a:xfrm>
            <a:off x="3314210" y="2764899"/>
            <a:ext cx="745304" cy="745304"/>
          </a:xfrm>
          <a:prstGeom prst="cube">
            <a:avLst>
              <a:gd name="adj" fmla="val 5859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EF312592-8D61-0853-B110-C72E9EE22D2F}"/>
              </a:ext>
            </a:extLst>
          </p:cNvPr>
          <p:cNvSpPr/>
          <p:nvPr/>
        </p:nvSpPr>
        <p:spPr>
          <a:xfrm>
            <a:off x="3314210" y="2280332"/>
            <a:ext cx="745304" cy="745304"/>
          </a:xfrm>
          <a:prstGeom prst="cube">
            <a:avLst>
              <a:gd name="adj" fmla="val 58596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C0F7F1-2626-3AE6-9D91-5D57569A293F}"/>
              </a:ext>
            </a:extLst>
          </p:cNvPr>
          <p:cNvGrpSpPr/>
          <p:nvPr/>
        </p:nvGrpSpPr>
        <p:grpSpPr>
          <a:xfrm>
            <a:off x="2997787" y="5067892"/>
            <a:ext cx="3462790" cy="512282"/>
            <a:chOff x="2997787" y="5067892"/>
            <a:chExt cx="3462790" cy="51228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0E0B14-81E6-6BDD-5032-EBE09C68FBC6}"/>
                </a:ext>
              </a:extLst>
            </p:cNvPr>
            <p:cNvSpPr txBox="1"/>
            <p:nvPr/>
          </p:nvSpPr>
          <p:spPr>
            <a:xfrm>
              <a:off x="3688019" y="5241339"/>
              <a:ext cx="2082326" cy="338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elvetica Light" panose="020B0403020202020204" pitchFamily="34" charset="0"/>
                </a:rPr>
                <a:t>Filter Selection</a:t>
              </a:r>
              <a:endParaRPr lang="en-US" sz="1400" dirty="0">
                <a:latin typeface="Helvetica Light" panose="020B0403020202020204" pitchFamily="34" charset="0"/>
              </a:endParaRPr>
            </a:p>
          </p:txBody>
        </p:sp>
        <p:sp>
          <p:nvSpPr>
            <p:cNvPr id="17" name="Right Bracket 16">
              <a:extLst>
                <a:ext uri="{FF2B5EF4-FFF2-40B4-BE49-F238E27FC236}">
                  <a16:creationId xmlns:a16="http://schemas.microsoft.com/office/drawing/2014/main" id="{16D2F4B1-4AD2-E3CA-81C1-A3E06F5955B6}"/>
                </a:ext>
              </a:extLst>
            </p:cNvPr>
            <p:cNvSpPr/>
            <p:nvPr/>
          </p:nvSpPr>
          <p:spPr>
            <a:xfrm rot="5400000">
              <a:off x="4636401" y="3429278"/>
              <a:ext cx="185561" cy="3462790"/>
            </a:xfrm>
            <a:prstGeom prst="rightBracket">
              <a:avLst>
                <a:gd name="adj" fmla="val 5881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EA2589E-DE62-4903-078E-6935463F86CE}"/>
              </a:ext>
            </a:extLst>
          </p:cNvPr>
          <p:cNvGrpSpPr/>
          <p:nvPr/>
        </p:nvGrpSpPr>
        <p:grpSpPr>
          <a:xfrm>
            <a:off x="3920282" y="1520579"/>
            <a:ext cx="5446393" cy="4059595"/>
            <a:chOff x="3920282" y="1520579"/>
            <a:chExt cx="5446393" cy="405959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8E0C2E-50EB-845F-D335-801C8BE28453}"/>
                </a:ext>
              </a:extLst>
            </p:cNvPr>
            <p:cNvSpPr txBox="1"/>
            <p:nvPr/>
          </p:nvSpPr>
          <p:spPr>
            <a:xfrm>
              <a:off x="7063655" y="5241339"/>
              <a:ext cx="1922700" cy="338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latin typeface="Helvetica Light" panose="020B0403020202020204" pitchFamily="34" charset="0"/>
                </a:rPr>
                <a:t>Modulation</a:t>
              </a:r>
              <a:endParaRPr lang="en-US" sz="1400" dirty="0">
                <a:latin typeface="Helvetica Light" panose="020B0403020202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EE9EA2-F1AF-480F-F680-C6B08D539543}"/>
                </a:ext>
              </a:extLst>
            </p:cNvPr>
            <p:cNvSpPr/>
            <p:nvPr/>
          </p:nvSpPr>
          <p:spPr>
            <a:xfrm>
              <a:off x="7083732" y="1974583"/>
              <a:ext cx="1115982" cy="30284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</a:rPr>
                <a:t>Affine</a:t>
              </a:r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1537D5F4-923E-A299-5000-0162785FF80F}"/>
                </a:ext>
              </a:extLst>
            </p:cNvPr>
            <p:cNvSpPr/>
            <p:nvPr/>
          </p:nvSpPr>
          <p:spPr>
            <a:xfrm>
              <a:off x="7249682" y="2717792"/>
              <a:ext cx="745304" cy="745304"/>
            </a:xfrm>
            <a:prstGeom prst="cube">
              <a:avLst>
                <a:gd name="adj" fmla="val 8735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031B98B6-F1AA-62ED-4A59-7A613A66BFB8}"/>
                </a:ext>
              </a:extLst>
            </p:cNvPr>
            <p:cNvSpPr/>
            <p:nvPr/>
          </p:nvSpPr>
          <p:spPr>
            <a:xfrm>
              <a:off x="8256560" y="3683841"/>
              <a:ext cx="745304" cy="745304"/>
            </a:xfrm>
            <a:prstGeom prst="cube">
              <a:avLst>
                <a:gd name="adj" fmla="val 58596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924424-9321-0474-1952-B7AD0AC4FE27}"/>
                </a:ext>
              </a:extLst>
            </p:cNvPr>
            <p:cNvSpPr txBox="1"/>
            <p:nvPr/>
          </p:nvSpPr>
          <p:spPr>
            <a:xfrm>
              <a:off x="7891749" y="4436336"/>
              <a:ext cx="1474926" cy="508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Helvetica Light" panose="020B0403020202020204" pitchFamily="34" charset="0"/>
                </a:rPr>
                <a:t>Modulated</a:t>
              </a:r>
            </a:p>
            <a:p>
              <a:pPr algn="ctr"/>
              <a:r>
                <a:rPr lang="en-US" altLang="ko-KR" sz="1200" dirty="0">
                  <a:latin typeface="Helvetica Light" panose="020B0403020202020204" pitchFamily="34" charset="0"/>
                </a:rPr>
                <a:t>weights</a:t>
              </a:r>
              <a:endParaRPr lang="en-US" sz="1200" dirty="0">
                <a:latin typeface="Helvetica Light" panose="020B040302020202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11012B7-D6D0-50B3-E6C0-14966F994EDD}"/>
                </a:ext>
              </a:extLst>
            </p:cNvPr>
            <p:cNvGrpSpPr/>
            <p:nvPr/>
          </p:nvGrpSpPr>
          <p:grpSpPr>
            <a:xfrm>
              <a:off x="7499398" y="3908009"/>
              <a:ext cx="284648" cy="296968"/>
              <a:chOff x="8053881" y="3427213"/>
              <a:chExt cx="329693" cy="34396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491B6781-4E4C-3F79-09B8-9CD202183368}"/>
                  </a:ext>
                </a:extLst>
              </p:cNvPr>
              <p:cNvSpPr/>
              <p:nvPr/>
            </p:nvSpPr>
            <p:spPr>
              <a:xfrm>
                <a:off x="8053881" y="3427213"/>
                <a:ext cx="329693" cy="343965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chemeClr val="tx1"/>
                  </a:solidFill>
                  <a:latin typeface="Helvetica Light" panose="020B0403020202020204" pitchFamily="34" charset="0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8CA9B511-D1D7-1312-2684-1CCBB9C6EF0C}"/>
                  </a:ext>
                </a:extLst>
              </p:cNvPr>
              <p:cNvCxnSpPr>
                <a:stCxn id="32" idx="3"/>
                <a:endCxn id="32" idx="7"/>
              </p:cNvCxnSpPr>
              <p:nvPr/>
            </p:nvCxnSpPr>
            <p:spPr>
              <a:xfrm flipV="1">
                <a:off x="8102163" y="3477586"/>
                <a:ext cx="233129" cy="2432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A71E320-DB9B-F98A-A1C2-AE001D20D6BD}"/>
                  </a:ext>
                </a:extLst>
              </p:cNvPr>
              <p:cNvCxnSpPr>
                <a:cxnSpLocks/>
                <a:stCxn id="32" idx="5"/>
                <a:endCxn id="32" idx="1"/>
              </p:cNvCxnSpPr>
              <p:nvPr/>
            </p:nvCxnSpPr>
            <p:spPr>
              <a:xfrm flipH="1" flipV="1">
                <a:off x="8102163" y="3477586"/>
                <a:ext cx="233129" cy="24321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4486E52-CC49-52BE-21D7-000DA8FDED14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3" y="3283891"/>
              <a:ext cx="0" cy="51972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A7B8FDA-4359-DEDC-6CF2-0B5818411300}"/>
                </a:ext>
              </a:extLst>
            </p:cNvPr>
            <p:cNvCxnSpPr>
              <a:cxnSpLocks/>
            </p:cNvCxnSpPr>
            <p:nvPr/>
          </p:nvCxnSpPr>
          <p:spPr>
            <a:xfrm>
              <a:off x="7053757" y="4056493"/>
              <a:ext cx="3800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0DEE715-FFDF-3480-304E-7748C5F01DBB}"/>
                </a:ext>
              </a:extLst>
            </p:cNvPr>
            <p:cNvCxnSpPr>
              <a:cxnSpLocks/>
            </p:cNvCxnSpPr>
            <p:nvPr/>
          </p:nvCxnSpPr>
          <p:spPr>
            <a:xfrm>
              <a:off x="7899293" y="4056493"/>
              <a:ext cx="2645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616FD23-CF71-8823-A107-9D11F711B4C0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3" y="1520579"/>
              <a:ext cx="0" cy="36551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BDA5DC9-D812-AD61-2BE5-14B136264483}"/>
                </a:ext>
              </a:extLst>
            </p:cNvPr>
            <p:cNvCxnSpPr>
              <a:cxnSpLocks/>
            </p:cNvCxnSpPr>
            <p:nvPr/>
          </p:nvCxnSpPr>
          <p:spPr>
            <a:xfrm>
              <a:off x="7641723" y="2357889"/>
              <a:ext cx="0" cy="434327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221D74A-B76D-AFB4-3CAE-04E4B90F1ACA}"/>
                </a:ext>
              </a:extLst>
            </p:cNvPr>
            <p:cNvCxnSpPr>
              <a:cxnSpLocks/>
            </p:cNvCxnSpPr>
            <p:nvPr/>
          </p:nvCxnSpPr>
          <p:spPr>
            <a:xfrm>
              <a:off x="3920282" y="1520579"/>
              <a:ext cx="372144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ight Bracket 30">
              <a:extLst>
                <a:ext uri="{FF2B5EF4-FFF2-40B4-BE49-F238E27FC236}">
                  <a16:creationId xmlns:a16="http://schemas.microsoft.com/office/drawing/2014/main" id="{D7CB077D-5A05-04B3-1BFD-8383CBCDBD58}"/>
                </a:ext>
              </a:extLst>
            </p:cNvPr>
            <p:cNvSpPr/>
            <p:nvPr/>
          </p:nvSpPr>
          <p:spPr>
            <a:xfrm rot="5400000">
              <a:off x="7932225" y="3932069"/>
              <a:ext cx="185561" cy="2457210"/>
            </a:xfrm>
            <a:prstGeom prst="rightBracket">
              <a:avLst>
                <a:gd name="adj" fmla="val 58814"/>
              </a:avLst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B401CD7-ADB8-F838-02AE-3397C5728474}"/>
              </a:ext>
            </a:extLst>
          </p:cNvPr>
          <p:cNvGrpSpPr/>
          <p:nvPr/>
        </p:nvGrpSpPr>
        <p:grpSpPr>
          <a:xfrm>
            <a:off x="4373865" y="3428029"/>
            <a:ext cx="3108174" cy="1450311"/>
            <a:chOff x="4373865" y="3428029"/>
            <a:chExt cx="3108174" cy="145031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948EB97-4C2A-0A64-6204-DEB9DF1C8286}"/>
                </a:ext>
              </a:extLst>
            </p:cNvPr>
            <p:cNvSpPr/>
            <p:nvPr/>
          </p:nvSpPr>
          <p:spPr>
            <a:xfrm>
              <a:off x="4843960" y="3802396"/>
              <a:ext cx="899915" cy="525514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solidFill>
                  <a:schemeClr val="tx1"/>
                </a:solidFill>
                <a:latin typeface="Helvetica Light" panose="020B0403020202020204" pitchFamily="34" charset="0"/>
              </a:endParaRPr>
            </a:p>
          </p:txBody>
        </p: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C906B212-1F60-0AE6-6138-6E28292B53FC}"/>
                </a:ext>
              </a:extLst>
            </p:cNvPr>
            <p:cNvSpPr/>
            <p:nvPr/>
          </p:nvSpPr>
          <p:spPr>
            <a:xfrm>
              <a:off x="6261893" y="3683841"/>
              <a:ext cx="745304" cy="745304"/>
            </a:xfrm>
            <a:prstGeom prst="cube">
              <a:avLst>
                <a:gd name="adj" fmla="val 58596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52578F-E789-A74C-D03E-5970B1895529}"/>
                </a:ext>
              </a:extLst>
            </p:cNvPr>
            <p:cNvSpPr txBox="1"/>
            <p:nvPr/>
          </p:nvSpPr>
          <p:spPr>
            <a:xfrm>
              <a:off x="5703644" y="4573388"/>
              <a:ext cx="1778395" cy="304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atin typeface="Helvetica Light" panose="020B0403020202020204" pitchFamily="34" charset="0"/>
                </a:rPr>
                <a:t>Selected Filter</a:t>
              </a:r>
              <a:endParaRPr lang="en-US" sz="1200" dirty="0">
                <a:latin typeface="Helvetica Light" panose="020B0403020202020204" pitchFamily="34" charset="0"/>
              </a:endParaRP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F671206-4E39-307D-FC0F-EBB148618930}"/>
                </a:ext>
              </a:extLst>
            </p:cNvPr>
            <p:cNvCxnSpPr>
              <a:cxnSpLocks/>
            </p:cNvCxnSpPr>
            <p:nvPr/>
          </p:nvCxnSpPr>
          <p:spPr>
            <a:xfrm>
              <a:off x="5286427" y="3428029"/>
              <a:ext cx="0" cy="31705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689A86-0F03-B11A-2E35-9BD67602280D}"/>
                </a:ext>
              </a:extLst>
            </p:cNvPr>
            <p:cNvCxnSpPr>
              <a:cxnSpLocks/>
            </p:cNvCxnSpPr>
            <p:nvPr/>
          </p:nvCxnSpPr>
          <p:spPr>
            <a:xfrm>
              <a:off x="4373865" y="4056493"/>
              <a:ext cx="378964" cy="86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CE11772-AF9D-F41A-00E9-8B64B96CE0BD}"/>
                </a:ext>
              </a:extLst>
            </p:cNvPr>
            <p:cNvCxnSpPr>
              <a:cxnSpLocks/>
            </p:cNvCxnSpPr>
            <p:nvPr/>
          </p:nvCxnSpPr>
          <p:spPr>
            <a:xfrm>
              <a:off x="5823799" y="4056493"/>
              <a:ext cx="38003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306508F-058A-5FF1-2EC0-D8532379ADDB}"/>
                </a:ext>
              </a:extLst>
            </p:cNvPr>
            <p:cNvSpPr/>
            <p:nvPr/>
          </p:nvSpPr>
          <p:spPr>
            <a:xfrm>
              <a:off x="4747212" y="3829123"/>
              <a:ext cx="1115982" cy="497829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chemeClr val="tx1"/>
                  </a:solidFill>
                  <a:latin typeface="Helvetica Light" panose="020B0403020202020204" pitchFamily="34" charset="0"/>
                </a:rPr>
                <a:t>Weighted-Avg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2B68690-54F6-B3CD-3CBA-F7B8CB41ACEC}"/>
              </a:ext>
            </a:extLst>
          </p:cNvPr>
          <p:cNvGrpSpPr/>
          <p:nvPr/>
        </p:nvGrpSpPr>
        <p:grpSpPr>
          <a:xfrm>
            <a:off x="3453444" y="1370932"/>
            <a:ext cx="2390974" cy="1995521"/>
            <a:chOff x="3453444" y="1370932"/>
            <a:chExt cx="2390974" cy="199552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D848D9A-5E77-9D8A-9FEB-9BE1542BE768}"/>
                </a:ext>
              </a:extLst>
            </p:cNvPr>
            <p:cNvSpPr txBox="1"/>
            <p:nvPr/>
          </p:nvSpPr>
          <p:spPr>
            <a:xfrm>
              <a:off x="3453444" y="1674536"/>
              <a:ext cx="466838" cy="372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Helvetica Light" panose="020B0403020202020204" pitchFamily="34" charset="0"/>
                  <a:ea typeface="Cambria Math" panose="02040503050406030204" pitchFamily="18" charset="0"/>
                </a:rPr>
                <a:t>w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D00BFEB0-F418-08C6-CAE5-E7BE3E499DE8}"/>
                </a:ext>
              </a:extLst>
            </p:cNvPr>
            <p:cNvGrpSpPr/>
            <p:nvPr/>
          </p:nvGrpSpPr>
          <p:grpSpPr>
            <a:xfrm>
              <a:off x="4802943" y="2819279"/>
              <a:ext cx="966971" cy="547174"/>
              <a:chOff x="2186203" y="1827745"/>
              <a:chExt cx="651451" cy="368633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BB72AF1-7FFE-75A5-663A-D2D3CAC0E165}"/>
                  </a:ext>
                </a:extLst>
              </p:cNvPr>
              <p:cNvSpPr/>
              <p:nvPr/>
            </p:nvSpPr>
            <p:spPr>
              <a:xfrm>
                <a:off x="2254653" y="1981632"/>
                <a:ext cx="90989" cy="21474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65B3E0E-E6A6-FF55-1BBE-C2B3D878AF78}"/>
                  </a:ext>
                </a:extLst>
              </p:cNvPr>
              <p:cNvSpPr/>
              <p:nvPr/>
            </p:nvSpPr>
            <p:spPr>
              <a:xfrm>
                <a:off x="2378299" y="2029858"/>
                <a:ext cx="90989" cy="166519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1E01AFE-F955-B466-F884-9F156700CDE2}"/>
                  </a:ext>
                </a:extLst>
              </p:cNvPr>
              <p:cNvSpPr/>
              <p:nvPr/>
            </p:nvSpPr>
            <p:spPr>
              <a:xfrm>
                <a:off x="2501945" y="1912266"/>
                <a:ext cx="90989" cy="28411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7E20AAC-4329-E9DC-4EBB-611E2D8CF4FF}"/>
                  </a:ext>
                </a:extLst>
              </p:cNvPr>
              <p:cNvSpPr/>
              <p:nvPr/>
            </p:nvSpPr>
            <p:spPr>
              <a:xfrm>
                <a:off x="2625592" y="2040476"/>
                <a:ext cx="90989" cy="15590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DB00A5E-8D00-8DB7-C6E2-2EC0641A4191}"/>
                  </a:ext>
                </a:extLst>
              </p:cNvPr>
              <p:cNvCxnSpPr/>
              <p:nvPr/>
            </p:nvCxnSpPr>
            <p:spPr>
              <a:xfrm flipV="1">
                <a:off x="2190043" y="1827745"/>
                <a:ext cx="0" cy="36863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43031966-7233-5D39-3E34-26B663F0BF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86204" y="2196377"/>
                <a:ext cx="651451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72473F8-7B5C-A278-C683-3364279DAA80}"/>
                </a:ext>
              </a:extLst>
            </p:cNvPr>
            <p:cNvGrpSpPr/>
            <p:nvPr/>
          </p:nvGrpSpPr>
          <p:grpSpPr>
            <a:xfrm>
              <a:off x="4728436" y="1794860"/>
              <a:ext cx="1115982" cy="662288"/>
              <a:chOff x="1817411" y="727254"/>
              <a:chExt cx="751841" cy="446185"/>
            </a:xfrm>
            <a:solidFill>
              <a:schemeClr val="accent6">
                <a:lumMod val="40000"/>
                <a:lumOff val="60000"/>
              </a:schemeClr>
            </a:solidFill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18CD37-612A-6A39-3B08-262C23F096C8}"/>
                  </a:ext>
                </a:extLst>
              </p:cNvPr>
              <p:cNvSpPr/>
              <p:nvPr/>
            </p:nvSpPr>
            <p:spPr>
              <a:xfrm>
                <a:off x="1817411" y="727254"/>
                <a:ext cx="751841" cy="20402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solidFill>
                      <a:schemeClr val="tx1"/>
                    </a:solidFill>
                    <a:latin typeface="Helvetica Light" panose="020B0403020202020204" pitchFamily="34" charset="0"/>
                  </a:rPr>
                  <a:t>Affine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0595CEA-B192-A683-86D3-B9BA3A1C90CC}"/>
                  </a:ext>
                </a:extLst>
              </p:cNvPr>
              <p:cNvSpPr/>
              <p:nvPr/>
            </p:nvSpPr>
            <p:spPr>
              <a:xfrm>
                <a:off x="1817411" y="969414"/>
                <a:ext cx="751841" cy="20402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err="1">
                    <a:solidFill>
                      <a:schemeClr val="tx1"/>
                    </a:solidFill>
                    <a:latin typeface="Helvetica Light" panose="020B0403020202020204" pitchFamily="34" charset="0"/>
                  </a:rPr>
                  <a:t>Softmax</a:t>
                </a:r>
                <a:endParaRPr lang="en-US" sz="1000" dirty="0">
                  <a:solidFill>
                    <a:schemeClr val="tx1"/>
                  </a:solidFill>
                  <a:latin typeface="Helvetica Light" panose="020B0403020202020204" pitchFamily="34" charset="0"/>
                </a:endParaRPr>
              </a:p>
            </p:txBody>
          </p:sp>
        </p:grp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BEFC1288-B5C0-EC9D-63BD-735E98062F29}"/>
                </a:ext>
              </a:extLst>
            </p:cNvPr>
            <p:cNvCxnSpPr>
              <a:cxnSpLocks/>
            </p:cNvCxnSpPr>
            <p:nvPr/>
          </p:nvCxnSpPr>
          <p:spPr>
            <a:xfrm>
              <a:off x="5286427" y="1530273"/>
              <a:ext cx="2" cy="21611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BE59249F-87AF-E5CE-A2FA-5FE5097CDA7A}"/>
                </a:ext>
              </a:extLst>
            </p:cNvPr>
            <p:cNvSpPr/>
            <p:nvPr/>
          </p:nvSpPr>
          <p:spPr>
            <a:xfrm>
              <a:off x="3501889" y="1370932"/>
              <a:ext cx="369950" cy="369950"/>
            </a:xfrm>
            <a:prstGeom prst="cube">
              <a:avLst>
                <a:gd name="adj" fmla="val 82158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D42A25BE-DA67-0ABA-CE08-34EE37F86BE5}"/>
                </a:ext>
              </a:extLst>
            </p:cNvPr>
            <p:cNvCxnSpPr>
              <a:cxnSpLocks/>
            </p:cNvCxnSpPr>
            <p:nvPr/>
          </p:nvCxnSpPr>
          <p:spPr>
            <a:xfrm>
              <a:off x="5286427" y="2575053"/>
              <a:ext cx="0" cy="292085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2C1D596C-CBBF-AFE5-ADFC-2F565CDC05C2}"/>
                </a:ext>
              </a:extLst>
            </p:cNvPr>
            <p:cNvCxnSpPr>
              <a:cxnSpLocks/>
            </p:cNvCxnSpPr>
            <p:nvPr/>
          </p:nvCxnSpPr>
          <p:spPr>
            <a:xfrm>
              <a:off x="3920346" y="1516250"/>
              <a:ext cx="1366081" cy="432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633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8A0653-5589-B6DB-C9F6-7EB019CE0584}"/>
              </a:ext>
            </a:extLst>
          </p:cNvPr>
          <p:cNvSpPr txBox="1"/>
          <p:nvPr/>
        </p:nvSpPr>
        <p:spPr>
          <a:xfrm>
            <a:off x="1751916" y="5340571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Latent code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A73DBE-EBDD-AF9E-CB44-6FDD181B227F}"/>
              </a:ext>
            </a:extLst>
          </p:cNvPr>
          <p:cNvCxnSpPr>
            <a:cxnSpLocks/>
          </p:cNvCxnSpPr>
          <p:nvPr/>
        </p:nvCxnSpPr>
        <p:spPr>
          <a:xfrm>
            <a:off x="2867108" y="5243724"/>
            <a:ext cx="524204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52FDDE-1841-7024-DFBD-18E9470CA6F3}"/>
              </a:ext>
            </a:extLst>
          </p:cNvPr>
          <p:cNvCxnSpPr>
            <a:cxnSpLocks/>
          </p:cNvCxnSpPr>
          <p:nvPr/>
        </p:nvCxnSpPr>
        <p:spPr>
          <a:xfrm flipV="1">
            <a:off x="8264160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78E2BE-2AED-E4E3-60BC-A7C1427A04ED}"/>
              </a:ext>
            </a:extLst>
          </p:cNvPr>
          <p:cNvCxnSpPr>
            <a:cxnSpLocks/>
          </p:cNvCxnSpPr>
          <p:nvPr/>
        </p:nvCxnSpPr>
        <p:spPr>
          <a:xfrm flipV="1">
            <a:off x="7561415" y="4162909"/>
            <a:ext cx="0" cy="82176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D6A3A0-65BF-08CF-ECF5-0B115A65EC47}"/>
              </a:ext>
            </a:extLst>
          </p:cNvPr>
          <p:cNvCxnSpPr>
            <a:cxnSpLocks/>
          </p:cNvCxnSpPr>
          <p:nvPr/>
        </p:nvCxnSpPr>
        <p:spPr>
          <a:xfrm flipV="1">
            <a:off x="6859302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D491C0-E5DD-0879-50AB-AF4320B95F2E}"/>
              </a:ext>
            </a:extLst>
          </p:cNvPr>
          <p:cNvCxnSpPr>
            <a:cxnSpLocks/>
          </p:cNvCxnSpPr>
          <p:nvPr/>
        </p:nvCxnSpPr>
        <p:spPr>
          <a:xfrm flipV="1">
            <a:off x="9143456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47F316-F220-3ED0-B16F-B0FAF71DC51E}"/>
              </a:ext>
            </a:extLst>
          </p:cNvPr>
          <p:cNvCxnSpPr>
            <a:cxnSpLocks/>
          </p:cNvCxnSpPr>
          <p:nvPr/>
        </p:nvCxnSpPr>
        <p:spPr>
          <a:xfrm>
            <a:off x="5346396" y="4981250"/>
            <a:ext cx="379585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/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blipFill>
                <a:blip r:embed="rId2"/>
                <a:stretch>
                  <a:fillRect l="-14286" r="-12857" b="-1290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300C9-FD8A-83D6-1FB1-17B67F684A3B}"/>
              </a:ext>
            </a:extLst>
          </p:cNvPr>
          <p:cNvCxnSpPr>
            <a:cxnSpLocks/>
          </p:cNvCxnSpPr>
          <p:nvPr/>
        </p:nvCxnSpPr>
        <p:spPr>
          <a:xfrm flipV="1">
            <a:off x="8967109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/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be 19">
            <a:extLst>
              <a:ext uri="{FF2B5EF4-FFF2-40B4-BE49-F238E27FC236}">
                <a16:creationId xmlns:a16="http://schemas.microsoft.com/office/drawing/2014/main" id="{BF72E7A2-5C83-F205-7E66-11070F59FA52}"/>
              </a:ext>
            </a:extLst>
          </p:cNvPr>
          <p:cNvSpPr/>
          <p:nvPr/>
        </p:nvSpPr>
        <p:spPr>
          <a:xfrm>
            <a:off x="5010421" y="4838571"/>
            <a:ext cx="285357" cy="285357"/>
          </a:xfrm>
          <a:prstGeom prst="cube">
            <a:avLst>
              <a:gd name="adj" fmla="val 8215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B6ECB7-8806-1464-480D-EF7FF793C373}"/>
              </a:ext>
            </a:extLst>
          </p:cNvPr>
          <p:cNvCxnSpPr>
            <a:cxnSpLocks/>
          </p:cNvCxnSpPr>
          <p:nvPr/>
        </p:nvCxnSpPr>
        <p:spPr>
          <a:xfrm>
            <a:off x="4682922" y="4981250"/>
            <a:ext cx="303382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E7EF38-6443-0B45-BDFE-1A300B45A76C}"/>
              </a:ext>
            </a:extLst>
          </p:cNvPr>
          <p:cNvCxnSpPr>
            <a:cxnSpLocks/>
          </p:cNvCxnSpPr>
          <p:nvPr/>
        </p:nvCxnSpPr>
        <p:spPr>
          <a:xfrm>
            <a:off x="4026352" y="2284851"/>
            <a:ext cx="28919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A345F-70C8-9C4B-3F1A-129667B85B58}"/>
              </a:ext>
            </a:extLst>
          </p:cNvPr>
          <p:cNvSpPr/>
          <p:nvPr/>
        </p:nvSpPr>
        <p:spPr>
          <a:xfrm>
            <a:off x="1500440" y="1057523"/>
            <a:ext cx="136888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Pretrained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86E8EF-2FA3-31E2-0366-3B9D6E961687}"/>
              </a:ext>
            </a:extLst>
          </p:cNvPr>
          <p:cNvGrpSpPr/>
          <p:nvPr/>
        </p:nvGrpSpPr>
        <p:grpSpPr>
          <a:xfrm>
            <a:off x="1564392" y="1662329"/>
            <a:ext cx="1249796" cy="1245045"/>
            <a:chOff x="3433782" y="3975947"/>
            <a:chExt cx="547301" cy="54522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C1F6F32-CF6B-7869-5535-25174154F5A1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F61C8E1-4CEA-0838-3916-AFC0C9876146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F0BC7D9-6BD3-AD3D-F4CE-029CA4CDCE62}"/>
                </a:ext>
              </a:extLst>
            </p:cNvPr>
            <p:cNvSpPr/>
            <p:nvPr/>
          </p:nvSpPr>
          <p:spPr>
            <a:xfrm>
              <a:off x="3843687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F345BC-67D1-73EB-B35E-782CC867ACB4}"/>
                </a:ext>
              </a:extLst>
            </p:cNvPr>
            <p:cNvSpPr/>
            <p:nvPr/>
          </p:nvSpPr>
          <p:spPr>
            <a:xfrm>
              <a:off x="3504165" y="4115934"/>
              <a:ext cx="406536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Graphic 28" descr="Lock with solid fill">
            <a:extLst>
              <a:ext uri="{FF2B5EF4-FFF2-40B4-BE49-F238E27FC236}">
                <a16:creationId xmlns:a16="http://schemas.microsoft.com/office/drawing/2014/main" id="{F356570D-726C-B6AA-9416-C0C4EF6600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305" t="10526" r="19507" b="10234"/>
          <a:stretch/>
        </p:blipFill>
        <p:spPr>
          <a:xfrm>
            <a:off x="2401225" y="2244830"/>
            <a:ext cx="211018" cy="2688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CCA669-AA82-0EB3-74CD-B0D6C2C5BE93}"/>
              </a:ext>
            </a:extLst>
          </p:cNvPr>
          <p:cNvCxnSpPr>
            <a:cxnSpLocks/>
          </p:cNvCxnSpPr>
          <p:nvPr/>
        </p:nvCxnSpPr>
        <p:spPr>
          <a:xfrm>
            <a:off x="2869326" y="2284851"/>
            <a:ext cx="24794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6FBE78-9EF7-D46B-A1ED-89D57FA148C5}"/>
              </a:ext>
            </a:extLst>
          </p:cNvPr>
          <p:cNvSpPr txBox="1"/>
          <p:nvPr/>
        </p:nvSpPr>
        <p:spPr>
          <a:xfrm>
            <a:off x="1679977" y="2054751"/>
            <a:ext cx="928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 Light" panose="020B0403020202020204" pitchFamily="34" charset="0"/>
              </a:rPr>
              <a:t>CLIP</a:t>
            </a:r>
            <a:endParaRPr lang="en-US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2FD220-5BC9-A8E4-A112-939C33A78B7A}"/>
              </a:ext>
            </a:extLst>
          </p:cNvPr>
          <p:cNvCxnSpPr>
            <a:cxnSpLocks/>
          </p:cNvCxnSpPr>
          <p:nvPr/>
        </p:nvCxnSpPr>
        <p:spPr>
          <a:xfrm flipV="1">
            <a:off x="3061294" y="3144024"/>
            <a:ext cx="0" cy="157031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E03569-6291-DED3-99FC-357C6C133065}"/>
              </a:ext>
            </a:extLst>
          </p:cNvPr>
          <p:cNvCxnSpPr>
            <a:cxnSpLocks/>
          </p:cNvCxnSpPr>
          <p:nvPr/>
        </p:nvCxnSpPr>
        <p:spPr>
          <a:xfrm>
            <a:off x="3061294" y="3144024"/>
            <a:ext cx="185732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55C041B-6994-3F54-BAD2-F820AC3EC198}"/>
              </a:ext>
            </a:extLst>
          </p:cNvPr>
          <p:cNvSpPr txBox="1"/>
          <p:nvPr/>
        </p:nvSpPr>
        <p:spPr>
          <a:xfrm>
            <a:off x="192844" y="1966481"/>
            <a:ext cx="1345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blue Porsche 365 parked in front of a yellow brick wall</a:t>
            </a:r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320591-0C64-3DEF-6105-AE9DA7A232B0}"/>
              </a:ext>
            </a:extLst>
          </p:cNvPr>
          <p:cNvSpPr/>
          <p:nvPr/>
        </p:nvSpPr>
        <p:spPr>
          <a:xfrm>
            <a:off x="2879310" y="1057523"/>
            <a:ext cx="13742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Learned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7E1EE5-9B2E-18E0-DC86-5A2AF9C2C693}"/>
              </a:ext>
            </a:extLst>
          </p:cNvPr>
          <p:cNvGrpSpPr/>
          <p:nvPr/>
        </p:nvGrpSpPr>
        <p:grpSpPr>
          <a:xfrm>
            <a:off x="3450336" y="4555001"/>
            <a:ext cx="1152850" cy="852500"/>
            <a:chOff x="4737837" y="3290988"/>
            <a:chExt cx="1006921" cy="74459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053CB5-CFAB-4685-2F2D-A5412E8838B4}"/>
                </a:ext>
              </a:extLst>
            </p:cNvPr>
            <p:cNvSpPr/>
            <p:nvPr/>
          </p:nvSpPr>
          <p:spPr>
            <a:xfrm>
              <a:off x="473783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0D2848-C306-93A4-0606-0E363073B753}"/>
                </a:ext>
              </a:extLst>
            </p:cNvPr>
            <p:cNvSpPr/>
            <p:nvPr/>
          </p:nvSpPr>
          <p:spPr>
            <a:xfrm>
              <a:off x="501553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F59CFE-5BFA-A8D1-318A-29FDDEF2DF34}"/>
                </a:ext>
              </a:extLst>
            </p:cNvPr>
            <p:cNvSpPr/>
            <p:nvPr/>
          </p:nvSpPr>
          <p:spPr>
            <a:xfrm>
              <a:off x="529322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C1402-857A-6167-B9BB-3DC7EB2F6906}"/>
                </a:ext>
              </a:extLst>
            </p:cNvPr>
            <p:cNvSpPr/>
            <p:nvPr/>
          </p:nvSpPr>
          <p:spPr>
            <a:xfrm>
              <a:off x="555821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F5C88D9-FD9D-90FB-E480-007056A55B36}"/>
              </a:ext>
            </a:extLst>
          </p:cNvPr>
          <p:cNvSpPr/>
          <p:nvPr/>
        </p:nvSpPr>
        <p:spPr>
          <a:xfrm>
            <a:off x="3711433" y="4775507"/>
            <a:ext cx="630653" cy="3975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/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23D5FB-4705-97DF-E9CD-013D50093093}"/>
              </a:ext>
            </a:extLst>
          </p:cNvPr>
          <p:cNvCxnSpPr>
            <a:cxnSpLocks/>
          </p:cNvCxnSpPr>
          <p:nvPr/>
        </p:nvCxnSpPr>
        <p:spPr>
          <a:xfrm>
            <a:off x="3061294" y="4714342"/>
            <a:ext cx="33001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1EF1F5C-BB0D-A233-33C5-7D8604811EBE}"/>
              </a:ext>
            </a:extLst>
          </p:cNvPr>
          <p:cNvGrpSpPr/>
          <p:nvPr/>
        </p:nvGrpSpPr>
        <p:grpSpPr>
          <a:xfrm>
            <a:off x="3160203" y="1683317"/>
            <a:ext cx="781776" cy="1245045"/>
            <a:chOff x="3433782" y="3975947"/>
            <a:chExt cx="342349" cy="54522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655785-3585-AB70-3AD8-413B652BCF6C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A4F23E9-0DD9-91A9-D410-F450B7DB53E4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38BBBD5-30BB-E001-2BF4-9B0E227AD403}"/>
                </a:ext>
              </a:extLst>
            </p:cNvPr>
            <p:cNvSpPr/>
            <p:nvPr/>
          </p:nvSpPr>
          <p:spPr>
            <a:xfrm>
              <a:off x="3496110" y="4115934"/>
              <a:ext cx="217692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0732C6D-4EE7-A795-6B59-4AA208D3C4A2}"/>
                  </a:ext>
                </a:extLst>
              </p:cNvPr>
              <p:cNvSpPr/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0732C6D-4EE7-A795-6B59-4AA208D3C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D18F340-4276-637C-6A4C-DFB8B0AB6337}"/>
              </a:ext>
            </a:extLst>
          </p:cNvPr>
          <p:cNvCxnSpPr>
            <a:cxnSpLocks/>
          </p:cNvCxnSpPr>
          <p:nvPr/>
        </p:nvCxnSpPr>
        <p:spPr>
          <a:xfrm flipV="1">
            <a:off x="7035650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B248F72-6D61-5063-4743-B90D04F8FBDF}"/>
              </a:ext>
            </a:extLst>
          </p:cNvPr>
          <p:cNvCxnSpPr>
            <a:cxnSpLocks/>
          </p:cNvCxnSpPr>
          <p:nvPr/>
        </p:nvCxnSpPr>
        <p:spPr>
          <a:xfrm flipV="1">
            <a:off x="7737763" y="4162909"/>
            <a:ext cx="0" cy="81050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BB56B1D-C7CD-6768-61C8-AE3884DBCE6C}"/>
              </a:ext>
            </a:extLst>
          </p:cNvPr>
          <p:cNvCxnSpPr>
            <a:cxnSpLocks/>
          </p:cNvCxnSpPr>
          <p:nvPr/>
        </p:nvCxnSpPr>
        <p:spPr>
          <a:xfrm flipV="1">
            <a:off x="8440508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512FC7D-229C-291C-B0D4-584E0E35749F}"/>
              </a:ext>
            </a:extLst>
          </p:cNvPr>
          <p:cNvCxnSpPr>
            <a:cxnSpLocks/>
          </p:cNvCxnSpPr>
          <p:nvPr/>
        </p:nvCxnSpPr>
        <p:spPr>
          <a:xfrm flipV="1">
            <a:off x="6506579" y="3836479"/>
            <a:ext cx="0" cy="114819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906229CB-7560-4E55-E991-892265061B7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1438" y="2268104"/>
            <a:ext cx="2493945" cy="249394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515385E-969E-0B93-95F6-49606C183AFC}"/>
              </a:ext>
            </a:extLst>
          </p:cNvPr>
          <p:cNvSpPr txBox="1"/>
          <p:nvPr/>
        </p:nvSpPr>
        <p:spPr>
          <a:xfrm>
            <a:off x="5129782" y="3340804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Constant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C772AB-A6BF-841B-7609-9FA9D782F9D9}"/>
              </a:ext>
            </a:extLst>
          </p:cNvPr>
          <p:cNvSpPr txBox="1"/>
          <p:nvPr/>
        </p:nvSpPr>
        <p:spPr>
          <a:xfrm>
            <a:off x="10431152" y="4762049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</a:rPr>
              <a:t>output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9422AD-3E01-CC4B-65E1-A532DA3D3B16}"/>
              </a:ext>
            </a:extLst>
          </p:cNvPr>
          <p:cNvCxnSpPr>
            <a:cxnSpLocks/>
          </p:cNvCxnSpPr>
          <p:nvPr/>
        </p:nvCxnSpPr>
        <p:spPr>
          <a:xfrm>
            <a:off x="7211996" y="2159367"/>
            <a:ext cx="0" cy="921078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681302-34CD-3744-237C-FD9A75C786AB}"/>
              </a:ext>
            </a:extLst>
          </p:cNvPr>
          <p:cNvCxnSpPr>
            <a:cxnSpLocks/>
          </p:cNvCxnSpPr>
          <p:nvPr/>
        </p:nvCxnSpPr>
        <p:spPr>
          <a:xfrm>
            <a:off x="7914109" y="2159369"/>
            <a:ext cx="0" cy="689645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3B60FA-239E-51A4-74F9-6BDA2F659494}"/>
              </a:ext>
            </a:extLst>
          </p:cNvPr>
          <p:cNvCxnSpPr>
            <a:cxnSpLocks/>
          </p:cNvCxnSpPr>
          <p:nvPr/>
        </p:nvCxnSpPr>
        <p:spPr>
          <a:xfrm>
            <a:off x="8616854" y="2159367"/>
            <a:ext cx="0" cy="48831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0780D7-102F-0B02-0B18-7E0CC55005C1}"/>
              </a:ext>
            </a:extLst>
          </p:cNvPr>
          <p:cNvCxnSpPr>
            <a:cxnSpLocks/>
          </p:cNvCxnSpPr>
          <p:nvPr/>
        </p:nvCxnSpPr>
        <p:spPr>
          <a:xfrm>
            <a:off x="9319803" y="2159367"/>
            <a:ext cx="0" cy="192856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1E050E-DD85-CD0E-F964-5C68638E452F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738033" y="2159368"/>
            <a:ext cx="4581770" cy="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47215A-879A-056F-BF85-B9B895A9896D}"/>
              </a:ext>
            </a:extLst>
          </p:cNvPr>
          <p:cNvGrpSpPr/>
          <p:nvPr/>
        </p:nvGrpSpPr>
        <p:grpSpPr>
          <a:xfrm>
            <a:off x="4424737" y="1831839"/>
            <a:ext cx="195928" cy="906023"/>
            <a:chOff x="796149" y="3280408"/>
            <a:chExt cx="283780" cy="131227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4FDC9EC-9512-30AD-C997-A32633B66A72}"/>
                </a:ext>
              </a:extLst>
            </p:cNvPr>
            <p:cNvSpPr/>
            <p:nvPr/>
          </p:nvSpPr>
          <p:spPr>
            <a:xfrm rot="16200000">
              <a:off x="796149" y="4308903"/>
              <a:ext cx="283780" cy="283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 dirty="0">
                <a:latin typeface="Adobe Clean" panose="020B0503020404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972675-8803-0AE2-8370-C4E5A3D42829}"/>
                </a:ext>
              </a:extLst>
            </p:cNvPr>
            <p:cNvSpPr/>
            <p:nvPr/>
          </p:nvSpPr>
          <p:spPr>
            <a:xfrm rot="16200000">
              <a:off x="796149" y="3280408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6727B56-3030-3ADE-3F86-9EE7737E5558}"/>
                </a:ext>
              </a:extLst>
            </p:cNvPr>
            <p:cNvSpPr/>
            <p:nvPr/>
          </p:nvSpPr>
          <p:spPr>
            <a:xfrm rot="16200000">
              <a:off x="796149" y="3635493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B7CE2C7-D5CE-B76B-7A11-A49A68F109ED}"/>
                </a:ext>
              </a:extLst>
            </p:cNvPr>
            <p:cNvSpPr/>
            <p:nvPr/>
          </p:nvSpPr>
          <p:spPr>
            <a:xfrm rot="16200000">
              <a:off x="796149" y="3966944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</p:grp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AA6A3173-F345-6666-7684-A3030CAE126B}"/>
              </a:ext>
            </a:extLst>
          </p:cNvPr>
          <p:cNvSpPr/>
          <p:nvPr/>
        </p:nvSpPr>
        <p:spPr>
          <a:xfrm>
            <a:off x="4643435" y="1824405"/>
            <a:ext cx="94598" cy="669925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ight Bracket 58">
            <a:extLst>
              <a:ext uri="{FF2B5EF4-FFF2-40B4-BE49-F238E27FC236}">
                <a16:creationId xmlns:a16="http://schemas.microsoft.com/office/drawing/2014/main" id="{CCA57457-4064-3510-A3AA-7BC84141F13D}"/>
              </a:ext>
            </a:extLst>
          </p:cNvPr>
          <p:cNvSpPr/>
          <p:nvPr/>
        </p:nvSpPr>
        <p:spPr>
          <a:xfrm>
            <a:off x="4643435" y="2534120"/>
            <a:ext cx="94598" cy="211895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D81F8E9-4C82-7483-14D0-15090B90FF7E}"/>
              </a:ext>
            </a:extLst>
          </p:cNvPr>
          <p:cNvCxnSpPr>
            <a:cxnSpLocks/>
          </p:cNvCxnSpPr>
          <p:nvPr/>
        </p:nvCxnSpPr>
        <p:spPr>
          <a:xfrm>
            <a:off x="4792545" y="2640066"/>
            <a:ext cx="12607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86300CC-0B55-7DE4-2727-31586845F484}"/>
              </a:ext>
            </a:extLst>
          </p:cNvPr>
          <p:cNvCxnSpPr>
            <a:cxnSpLocks/>
          </p:cNvCxnSpPr>
          <p:nvPr/>
        </p:nvCxnSpPr>
        <p:spPr>
          <a:xfrm flipV="1">
            <a:off x="4918622" y="2625536"/>
            <a:ext cx="0" cy="51848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FA6B8C7-E92F-20AD-5F3E-2B6B4CAECA96}"/>
              </a:ext>
            </a:extLst>
          </p:cNvPr>
          <p:cNvSpPr>
            <a:spLocks/>
          </p:cNvSpPr>
          <p:nvPr/>
        </p:nvSpPr>
        <p:spPr>
          <a:xfrm>
            <a:off x="8883356" y="2352224"/>
            <a:ext cx="258899" cy="23074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8275FE-22CD-C9E6-0ED2-3CE2C4BB2A8E}"/>
              </a:ext>
            </a:extLst>
          </p:cNvPr>
          <p:cNvSpPr>
            <a:spLocks/>
          </p:cNvSpPr>
          <p:nvPr/>
        </p:nvSpPr>
        <p:spPr>
          <a:xfrm>
            <a:off x="9145891" y="2352224"/>
            <a:ext cx="258899" cy="230747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CBC3942-80CD-67C5-34B8-3F28CEF60735}"/>
              </a:ext>
            </a:extLst>
          </p:cNvPr>
          <p:cNvSpPr/>
          <p:nvPr/>
        </p:nvSpPr>
        <p:spPr>
          <a:xfrm>
            <a:off x="6951896" y="3080446"/>
            <a:ext cx="167507" cy="851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E535C1-88D7-2AA5-458B-69A13A593ABF}"/>
              </a:ext>
            </a:extLst>
          </p:cNvPr>
          <p:cNvSpPr/>
          <p:nvPr/>
        </p:nvSpPr>
        <p:spPr>
          <a:xfrm>
            <a:off x="7128243" y="3080446"/>
            <a:ext cx="167507" cy="851027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CF605E9-4240-7E5E-C380-4E93BBA40396}"/>
              </a:ext>
            </a:extLst>
          </p:cNvPr>
          <p:cNvSpPr/>
          <p:nvPr/>
        </p:nvSpPr>
        <p:spPr>
          <a:xfrm>
            <a:off x="6775549" y="3080446"/>
            <a:ext cx="167507" cy="851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E583FF8-1CB5-9337-D9EF-AB84950B4459}"/>
              </a:ext>
            </a:extLst>
          </p:cNvPr>
          <p:cNvSpPr/>
          <p:nvPr/>
        </p:nvSpPr>
        <p:spPr>
          <a:xfrm>
            <a:off x="7654009" y="2849013"/>
            <a:ext cx="167507" cy="13191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5A22B12-DA0E-5F56-0ABE-E733EE6AB456}"/>
              </a:ext>
            </a:extLst>
          </p:cNvPr>
          <p:cNvSpPr/>
          <p:nvPr/>
        </p:nvSpPr>
        <p:spPr>
          <a:xfrm>
            <a:off x="7830355" y="2849013"/>
            <a:ext cx="167507" cy="1319119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0BB775D-AC6D-4161-2A34-F0AE91D8163E}"/>
              </a:ext>
            </a:extLst>
          </p:cNvPr>
          <p:cNvSpPr/>
          <p:nvPr/>
        </p:nvSpPr>
        <p:spPr>
          <a:xfrm>
            <a:off x="7477662" y="2849013"/>
            <a:ext cx="167507" cy="1319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394710-20F8-31C1-A5FF-5A2519F99BA1}"/>
              </a:ext>
            </a:extLst>
          </p:cNvPr>
          <p:cNvSpPr/>
          <p:nvPr/>
        </p:nvSpPr>
        <p:spPr>
          <a:xfrm>
            <a:off x="8356754" y="2647678"/>
            <a:ext cx="167507" cy="17169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F53538D-9426-431F-1D7F-BEA8984B3CA7}"/>
              </a:ext>
            </a:extLst>
          </p:cNvPr>
          <p:cNvSpPr/>
          <p:nvPr/>
        </p:nvSpPr>
        <p:spPr>
          <a:xfrm>
            <a:off x="8533101" y="2647678"/>
            <a:ext cx="167507" cy="1716948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E4B91-B5FC-7822-126C-E302805E238D}"/>
              </a:ext>
            </a:extLst>
          </p:cNvPr>
          <p:cNvSpPr/>
          <p:nvPr/>
        </p:nvSpPr>
        <p:spPr>
          <a:xfrm>
            <a:off x="8180407" y="2647678"/>
            <a:ext cx="167507" cy="17169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88703D3-D6CC-A7F1-85AF-DBDE60DB6A9A}"/>
              </a:ext>
            </a:extLst>
          </p:cNvPr>
          <p:cNvSpPr/>
          <p:nvPr/>
        </p:nvSpPr>
        <p:spPr>
          <a:xfrm>
            <a:off x="9059702" y="2352224"/>
            <a:ext cx="167507" cy="2303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894B81-0F63-8137-78F5-916478BBA95D}"/>
              </a:ext>
            </a:extLst>
          </p:cNvPr>
          <p:cNvSpPr/>
          <p:nvPr/>
        </p:nvSpPr>
        <p:spPr>
          <a:xfrm>
            <a:off x="9236050" y="2352224"/>
            <a:ext cx="167507" cy="230322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E65F96-434F-0AA5-91AD-47F7AE84DBD2}"/>
              </a:ext>
            </a:extLst>
          </p:cNvPr>
          <p:cNvSpPr/>
          <p:nvPr/>
        </p:nvSpPr>
        <p:spPr>
          <a:xfrm>
            <a:off x="8883356" y="2352224"/>
            <a:ext cx="167507" cy="23032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CFDB521-AB87-8802-FDAA-F4DFEE70A78A}"/>
              </a:ext>
            </a:extLst>
          </p:cNvPr>
          <p:cNvGrpSpPr/>
          <p:nvPr/>
        </p:nvGrpSpPr>
        <p:grpSpPr>
          <a:xfrm>
            <a:off x="7709839" y="3239521"/>
            <a:ext cx="759429" cy="596958"/>
            <a:chOff x="6130567" y="1951356"/>
            <a:chExt cx="663300" cy="521394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A7B674-5A64-7243-2142-68B934F02ECC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22615765-A3FC-2D4F-A825-0E001C9EA599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014865-B262-E861-27D9-A799A0FCA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blipFill>
                  <a:blip r:embed="rId9"/>
                  <a:stretch>
                    <a:fillRect l="-2273" t="-41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11451650-C374-B8DC-47E6-B61B3D8E6665}"/>
              </a:ext>
            </a:extLst>
          </p:cNvPr>
          <p:cNvSpPr/>
          <p:nvPr/>
        </p:nvSpPr>
        <p:spPr>
          <a:xfrm>
            <a:off x="6424771" y="3239521"/>
            <a:ext cx="163616" cy="5289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A810AA-19E3-9110-54E2-69B52524E741}"/>
              </a:ext>
            </a:extLst>
          </p:cNvPr>
          <p:cNvGrpSpPr/>
          <p:nvPr/>
        </p:nvGrpSpPr>
        <p:grpSpPr>
          <a:xfrm>
            <a:off x="7453801" y="1126375"/>
            <a:ext cx="1670014" cy="876611"/>
            <a:chOff x="1376457" y="2335471"/>
            <a:chExt cx="1458622" cy="76565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85527D7-47DD-0BA6-F62A-0CA8B1AD9417}"/>
                </a:ext>
              </a:extLst>
            </p:cNvPr>
            <p:cNvSpPr/>
            <p:nvPr/>
          </p:nvSpPr>
          <p:spPr>
            <a:xfrm rot="5400000">
              <a:off x="1714932" y="1996996"/>
              <a:ext cx="765650" cy="1442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BB82D51-C045-BED8-ABA2-1707651E62DF}"/>
                </a:ext>
              </a:extLst>
            </p:cNvPr>
            <p:cNvSpPr/>
            <p:nvPr/>
          </p:nvSpPr>
          <p:spPr>
            <a:xfrm rot="5400000">
              <a:off x="1471213" y="2644390"/>
              <a:ext cx="146304" cy="1463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C7B3E3-29AC-1FBF-6537-C88262E81E85}"/>
                </a:ext>
              </a:extLst>
            </p:cNvPr>
            <p:cNvSpPr/>
            <p:nvPr/>
          </p:nvSpPr>
          <p:spPr>
            <a:xfrm rot="5400000">
              <a:off x="1471213" y="2868205"/>
              <a:ext cx="146304" cy="14630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C34B3B7-C109-FBBB-A584-D98FB948BE79}"/>
                </a:ext>
              </a:extLst>
            </p:cNvPr>
            <p:cNvSpPr/>
            <p:nvPr/>
          </p:nvSpPr>
          <p:spPr>
            <a:xfrm rot="5400000">
              <a:off x="1471213" y="2420574"/>
              <a:ext cx="146304" cy="146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CE7F73A-0191-622C-3F6F-67CB576A4B9B}"/>
                </a:ext>
              </a:extLst>
            </p:cNvPr>
            <p:cNvSpPr txBox="1"/>
            <p:nvPr/>
          </p:nvSpPr>
          <p:spPr>
            <a:xfrm>
              <a:off x="1610885" y="2362315"/>
              <a:ext cx="1148717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Helvetica Light" panose="020B0403020202020204" pitchFamily="34" charset="0"/>
                </a:rPr>
                <a:t>Convolutional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B2545C2-2135-B3E5-F840-917BA6446081}"/>
                </a:ext>
              </a:extLst>
            </p:cNvPr>
            <p:cNvSpPr txBox="1"/>
            <p:nvPr/>
          </p:nvSpPr>
          <p:spPr>
            <a:xfrm>
              <a:off x="1610885" y="2586131"/>
              <a:ext cx="1148717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Helvetica Light" panose="020B0403020202020204" pitchFamily="34" charset="0"/>
                </a:rPr>
                <a:t>L2</a:t>
              </a:r>
              <a:r>
                <a:rPr lang="en-US" altLang="ko-KR" sz="1100" dirty="0">
                  <a:latin typeface="Helvetica Light" panose="020B0403020202020204" pitchFamily="34" charset="0"/>
                </a:rPr>
                <a:t> Self-attention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ED12182-ED6E-60B1-CFC8-71BDAF2C3374}"/>
                </a:ext>
              </a:extLst>
            </p:cNvPr>
            <p:cNvSpPr txBox="1"/>
            <p:nvPr/>
          </p:nvSpPr>
          <p:spPr>
            <a:xfrm>
              <a:off x="1610885" y="2809945"/>
              <a:ext cx="1224194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>
                  <a:latin typeface="Helvetica Light" panose="020B0403020202020204" pitchFamily="34" charset="0"/>
                </a:rPr>
                <a:t>L2</a:t>
              </a:r>
              <a:r>
                <a:rPr lang="en-US" altLang="ko-KR" sz="1100" dirty="0">
                  <a:latin typeface="Helvetica Light" panose="020B0403020202020204" pitchFamily="34" charset="0"/>
                </a:rPr>
                <a:t> Cross-attention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9A078B0-2456-1880-EAD7-65578619C587}"/>
              </a:ext>
            </a:extLst>
          </p:cNvPr>
          <p:cNvSpPr txBox="1"/>
          <p:nvPr/>
        </p:nvSpPr>
        <p:spPr>
          <a:xfrm>
            <a:off x="238810" y="251525"/>
            <a:ext cx="5524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Helvetica Light" panose="020B0403020202020204" pitchFamily="34" charset="0"/>
              </a:rPr>
              <a:t>Sample adaptive kernel selection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C62B185-0683-16BF-3BB3-31440E76AA0B}"/>
              </a:ext>
            </a:extLst>
          </p:cNvPr>
          <p:cNvCxnSpPr/>
          <p:nvPr/>
        </p:nvCxnSpPr>
        <p:spPr>
          <a:xfrm flipH="1" flipV="1">
            <a:off x="7211996" y="4762049"/>
            <a:ext cx="1404858" cy="707511"/>
          </a:xfrm>
          <a:prstGeom prst="straightConnector1">
            <a:avLst/>
          </a:prstGeom>
          <a:ln w="76200">
            <a:solidFill>
              <a:srgbClr val="1F9C2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C3EF936-39C4-B13D-223E-CE0850376FEF}"/>
              </a:ext>
            </a:extLst>
          </p:cNvPr>
          <p:cNvSpPr txBox="1"/>
          <p:nvPr/>
        </p:nvSpPr>
        <p:spPr>
          <a:xfrm>
            <a:off x="7790775" y="5535947"/>
            <a:ext cx="32255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rgbClr val="1F9C20"/>
                </a:solidFill>
                <a:latin typeface="Helvetica Light" panose="020B0403020202020204" pitchFamily="34" charset="0"/>
              </a:rPr>
              <a:t>Sample-adaptive kernel selection</a:t>
            </a:r>
          </a:p>
        </p:txBody>
      </p:sp>
    </p:spTree>
    <p:extLst>
      <p:ext uri="{BB962C8B-B14F-4D97-AF65-F5344CB8AC3E}">
        <p14:creationId xmlns:p14="http://schemas.microsoft.com/office/powerpoint/2010/main" val="841636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32AC85-07B1-F4D4-A24C-08AA5C635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043" y="1098215"/>
            <a:ext cx="4182474" cy="403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3521BD-F6C5-FA9F-DEC4-7D034B380D26}"/>
              </a:ext>
            </a:extLst>
          </p:cNvPr>
          <p:cNvSpPr txBox="1"/>
          <p:nvPr/>
        </p:nvSpPr>
        <p:spPr>
          <a:xfrm>
            <a:off x="238810" y="251525"/>
            <a:ext cx="5524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Helvetica Light" panose="020B0403020202020204" pitchFamily="34" charset="0"/>
              </a:rPr>
              <a:t>Sample adaptive kernel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BF7EC-CCA3-D1A3-E593-A7F852EC09AF}"/>
              </a:ext>
            </a:extLst>
          </p:cNvPr>
          <p:cNvSpPr txBox="1"/>
          <p:nvPr/>
        </p:nvSpPr>
        <p:spPr>
          <a:xfrm>
            <a:off x="1415429" y="5507119"/>
            <a:ext cx="88937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Complexity of convolution operation scales with feature width and height</a:t>
            </a:r>
          </a:p>
          <a:p>
            <a:pPr algn="l"/>
            <a:r>
              <a:rPr lang="en-US" sz="2000">
                <a:latin typeface="Helvetica Light" panose="020B0403020202020204" pitchFamily="34" charset="0"/>
              </a:rPr>
              <a:t>Sample-adaptive kernel selection </a:t>
            </a:r>
            <a:r>
              <a:rPr lang="en-US" sz="2000" b="1" i="1">
                <a:latin typeface="Helvetica Light" panose="020B0403020202020204" pitchFamily="34" charset="0"/>
              </a:rPr>
              <a:t>decouples</a:t>
            </a:r>
            <a:r>
              <a:rPr lang="en-US" sz="2000">
                <a:latin typeface="Helvetica Light" panose="020B0403020202020204" pitchFamily="34" charset="0"/>
              </a:rPr>
              <a:t> model capacity from 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23F3EE-EFD4-ACB7-FAEB-FE42CF8C30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079" y="1350881"/>
            <a:ext cx="5156318" cy="35289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E26979-2F5E-8DD5-931E-D36E5C3539CE}"/>
              </a:ext>
            </a:extLst>
          </p:cNvPr>
          <p:cNvSpPr txBox="1"/>
          <p:nvPr/>
        </p:nvSpPr>
        <p:spPr>
          <a:xfrm>
            <a:off x="6922420" y="4854343"/>
            <a:ext cx="28376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rgbClr val="1F9C20"/>
                </a:solidFill>
                <a:latin typeface="Helvetica Light" panose="020B0403020202020204" pitchFamily="34" charset="0"/>
              </a:rPr>
              <a:t>resolution-independent</a:t>
            </a:r>
          </a:p>
        </p:txBody>
      </p:sp>
    </p:spTree>
    <p:extLst>
      <p:ext uri="{BB962C8B-B14F-4D97-AF65-F5344CB8AC3E}">
        <p14:creationId xmlns:p14="http://schemas.microsoft.com/office/powerpoint/2010/main" val="129968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02163B69-C60D-634E-C122-66F782EC89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232014"/>
              </p:ext>
            </p:extLst>
          </p:nvPr>
        </p:nvGraphicFramePr>
        <p:xfrm>
          <a:off x="1811804" y="1183249"/>
          <a:ext cx="8295346" cy="5350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0F971A70-8D66-2E57-F1A9-3CCD2B1387B4}"/>
              </a:ext>
            </a:extLst>
          </p:cNvPr>
          <p:cNvSpPr/>
          <p:nvPr/>
        </p:nvSpPr>
        <p:spPr>
          <a:xfrm rot="1071873">
            <a:off x="3171628" y="3727975"/>
            <a:ext cx="4255773" cy="1301906"/>
          </a:xfrm>
          <a:prstGeom prst="ellipse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BBFCD6-475D-0F1D-0888-49498893A4A4}"/>
              </a:ext>
            </a:extLst>
          </p:cNvPr>
          <p:cNvSpPr/>
          <p:nvPr/>
        </p:nvSpPr>
        <p:spPr>
          <a:xfrm>
            <a:off x="7185009" y="3951092"/>
            <a:ext cx="1586502" cy="1641096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B4FE64-6704-D11D-CC93-F69A1965E3D6}"/>
              </a:ext>
            </a:extLst>
          </p:cNvPr>
          <p:cNvSpPr>
            <a:spLocks/>
          </p:cNvSpPr>
          <p:nvPr/>
        </p:nvSpPr>
        <p:spPr>
          <a:xfrm>
            <a:off x="7498359" y="4397500"/>
            <a:ext cx="18288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33AAF-7107-8B24-7745-88A68BB803CE}"/>
              </a:ext>
            </a:extLst>
          </p:cNvPr>
          <p:cNvSpPr txBox="1"/>
          <p:nvPr/>
        </p:nvSpPr>
        <p:spPr>
          <a:xfrm>
            <a:off x="7485833" y="4003116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DALL-E 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633EA8-37A6-1136-D138-5418AD98EE23}"/>
              </a:ext>
            </a:extLst>
          </p:cNvPr>
          <p:cNvSpPr>
            <a:spLocks/>
          </p:cNvSpPr>
          <p:nvPr/>
        </p:nvSpPr>
        <p:spPr>
          <a:xfrm>
            <a:off x="7905346" y="4848219"/>
            <a:ext cx="18288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A23B02-973C-F0E3-76CA-025D265733E6}"/>
              </a:ext>
            </a:extLst>
          </p:cNvPr>
          <p:cNvSpPr txBox="1"/>
          <p:nvPr/>
        </p:nvSpPr>
        <p:spPr>
          <a:xfrm>
            <a:off x="7887536" y="4985186"/>
            <a:ext cx="88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3CA27E9-FF77-38C4-EBD3-12A82DBC0C51}"/>
              </a:ext>
            </a:extLst>
          </p:cNvPr>
          <p:cNvSpPr>
            <a:spLocks/>
          </p:cNvSpPr>
          <p:nvPr/>
        </p:nvSpPr>
        <p:spPr>
          <a:xfrm>
            <a:off x="9224670" y="4848219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AB41ED-7F1C-5000-7E1E-A7D46D5E8E2F}"/>
              </a:ext>
            </a:extLst>
          </p:cNvPr>
          <p:cNvSpPr txBox="1"/>
          <p:nvPr/>
        </p:nvSpPr>
        <p:spPr>
          <a:xfrm>
            <a:off x="3436191" y="4505968"/>
            <a:ext cx="1855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Part-i transformer</a:t>
            </a:r>
            <a:br>
              <a:rPr lang="en-US"/>
            </a:br>
            <a:r>
              <a:rPr lang="en-US"/>
              <a:t>in smaller sizes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8E5944-A411-E5C7-9B6B-59E7B412BF18}"/>
              </a:ext>
            </a:extLst>
          </p:cNvPr>
          <p:cNvSpPr>
            <a:spLocks/>
          </p:cNvSpPr>
          <p:nvPr/>
        </p:nvSpPr>
        <p:spPr>
          <a:xfrm>
            <a:off x="6779176" y="4704635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7799C8-EAB1-5464-F1A5-083803065693}"/>
              </a:ext>
            </a:extLst>
          </p:cNvPr>
          <p:cNvSpPr>
            <a:spLocks/>
          </p:cNvSpPr>
          <p:nvPr/>
        </p:nvSpPr>
        <p:spPr>
          <a:xfrm>
            <a:off x="4987091" y="437892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52A61A-9838-C641-8669-974DF31B1B0A}"/>
              </a:ext>
            </a:extLst>
          </p:cNvPr>
          <p:cNvSpPr>
            <a:spLocks/>
          </p:cNvSpPr>
          <p:nvPr/>
        </p:nvSpPr>
        <p:spPr>
          <a:xfrm>
            <a:off x="4035706" y="392921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BD4FD1-853C-E2C7-3200-323ECF92ACDF}"/>
              </a:ext>
            </a:extLst>
          </p:cNvPr>
          <p:cNvSpPr/>
          <p:nvPr/>
        </p:nvSpPr>
        <p:spPr>
          <a:xfrm>
            <a:off x="8644713" y="4288706"/>
            <a:ext cx="1297422" cy="1301906"/>
          </a:xfrm>
          <a:prstGeom prst="ellipse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1ECE15-41EA-2AD0-AF58-CB7F65C0BE9E}"/>
              </a:ext>
            </a:extLst>
          </p:cNvPr>
          <p:cNvSpPr txBox="1"/>
          <p:nvPr/>
        </p:nvSpPr>
        <p:spPr>
          <a:xfrm>
            <a:off x="9372117" y="4943194"/>
            <a:ext cx="1855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Part-i transformer</a:t>
            </a:r>
            <a:br>
              <a:rPr lang="en-US"/>
            </a:br>
            <a:r>
              <a:rPr lang="en-US"/>
              <a:t>(largest model)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12F6AFA-2C28-F069-4104-2CB6D66E424D}"/>
              </a:ext>
            </a:extLst>
          </p:cNvPr>
          <p:cNvSpPr>
            <a:spLocks/>
          </p:cNvSpPr>
          <p:nvPr/>
        </p:nvSpPr>
        <p:spPr>
          <a:xfrm>
            <a:off x="2633574" y="2577658"/>
            <a:ext cx="182880" cy="182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96451-4A61-3E1E-0DD2-7395178476E3}"/>
              </a:ext>
            </a:extLst>
          </p:cNvPr>
          <p:cNvSpPr txBox="1"/>
          <p:nvPr/>
        </p:nvSpPr>
        <p:spPr>
          <a:xfrm>
            <a:off x="2816454" y="2469936"/>
            <a:ext cx="269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StyleGAN2 (2019, crashed)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98D749-7339-2A98-2C77-23D24FC0DBA7}"/>
              </a:ext>
            </a:extLst>
          </p:cNvPr>
          <p:cNvCxnSpPr>
            <a:cxnSpLocks/>
          </p:cNvCxnSpPr>
          <p:nvPr/>
        </p:nvCxnSpPr>
        <p:spPr>
          <a:xfrm>
            <a:off x="3074533" y="3509385"/>
            <a:ext cx="6770507" cy="1725828"/>
          </a:xfrm>
          <a:prstGeom prst="straightConnector1">
            <a:avLst/>
          </a:prstGeom>
          <a:ln w="190500" cap="rnd">
            <a:solidFill>
              <a:schemeClr val="bg1">
                <a:lumMod val="50000"/>
                <a:alpha val="57000"/>
              </a:schemeClr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14C9FCF-6826-DACC-1283-1C7261623F0A}"/>
              </a:ext>
            </a:extLst>
          </p:cNvPr>
          <p:cNvSpPr/>
          <p:nvPr/>
        </p:nvSpPr>
        <p:spPr>
          <a:xfrm>
            <a:off x="5345438" y="4593271"/>
            <a:ext cx="165705" cy="165705"/>
          </a:xfrm>
          <a:prstGeom prst="ellipse">
            <a:avLst/>
          </a:prstGeom>
          <a:solidFill>
            <a:srgbClr val="1F9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5420D-5637-5D1C-2888-D6B98378366D}"/>
              </a:ext>
            </a:extLst>
          </p:cNvPr>
          <p:cNvSpPr txBox="1"/>
          <p:nvPr/>
        </p:nvSpPr>
        <p:spPr>
          <a:xfrm>
            <a:off x="5346938" y="4706248"/>
            <a:ext cx="1200019" cy="362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>
                <a:solidFill>
                  <a:srgbClr val="1F9C20"/>
                </a:solidFill>
                <a:latin typeface="Helvetica" pitchFamily="2" charset="0"/>
              </a:rPr>
              <a:t>GigaGAN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68616-1349-13D9-C414-703FB03FCD88}"/>
              </a:ext>
            </a:extLst>
          </p:cNvPr>
          <p:cNvSpPr txBox="1"/>
          <p:nvPr/>
        </p:nvSpPr>
        <p:spPr>
          <a:xfrm>
            <a:off x="251182" y="233236"/>
            <a:ext cx="10296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GigaGAN: Scaling up GANs for text-to-image synthesis</a:t>
            </a:r>
          </a:p>
        </p:txBody>
      </p:sp>
    </p:spTree>
    <p:extLst>
      <p:ext uri="{BB962C8B-B14F-4D97-AF65-F5344CB8AC3E}">
        <p14:creationId xmlns:p14="http://schemas.microsoft.com/office/powerpoint/2010/main" val="2551957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044252-4CF2-0872-022A-E3590BDAA3BF}"/>
              </a:ext>
            </a:extLst>
          </p:cNvPr>
          <p:cNvSpPr txBox="1"/>
          <p:nvPr/>
        </p:nvSpPr>
        <p:spPr>
          <a:xfrm>
            <a:off x="394283" y="184558"/>
            <a:ext cx="378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Adaptive Convolution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E6B093-8136-B6C2-76C6-6F8A29B39D24}"/>
              </a:ext>
            </a:extLst>
          </p:cNvPr>
          <p:cNvSpPr txBox="1"/>
          <p:nvPr/>
        </p:nvSpPr>
        <p:spPr>
          <a:xfrm>
            <a:off x="5899447" y="1106917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89B1AD1-2503-9F75-5043-190072765E25}"/>
              </a:ext>
            </a:extLst>
          </p:cNvPr>
          <p:cNvSpPr/>
          <p:nvPr/>
        </p:nvSpPr>
        <p:spPr>
          <a:xfrm>
            <a:off x="5306051" y="1624704"/>
            <a:ext cx="1536569" cy="24509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Affine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17D8D3-6215-03B1-4881-B5674AAC30CE}"/>
              </a:ext>
            </a:extLst>
          </p:cNvPr>
          <p:cNvSpPr txBox="1"/>
          <p:nvPr/>
        </p:nvSpPr>
        <p:spPr>
          <a:xfrm>
            <a:off x="3761388" y="2166712"/>
            <a:ext cx="140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 weights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B7C9874-AB42-FCE3-D278-F79B7F60D721}"/>
              </a:ext>
            </a:extLst>
          </p:cNvPr>
          <p:cNvSpPr txBox="1"/>
          <p:nvPr/>
        </p:nvSpPr>
        <p:spPr>
          <a:xfrm>
            <a:off x="5579649" y="2166712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style </a:t>
            </a:r>
            <a:r>
              <a:rPr lang="en-US" dirty="0" err="1"/>
              <a:t>vec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6AED1A-3764-1F59-4EF8-E4043A8DF6F0}"/>
              </a:ext>
            </a:extLst>
          </p:cNvPr>
          <p:cNvSpPr txBox="1"/>
          <p:nvPr/>
        </p:nvSpPr>
        <p:spPr>
          <a:xfrm>
            <a:off x="7572055" y="2166712"/>
            <a:ext cx="198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modulated weights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DCF0207-D8AF-F44F-F486-FEAF67E6389A}"/>
              </a:ext>
            </a:extLst>
          </p:cNvPr>
          <p:cNvCxnSpPr>
            <a:stCxn id="18" idx="2"/>
            <a:endCxn id="25" idx="0"/>
          </p:cNvCxnSpPr>
          <p:nvPr/>
        </p:nvCxnSpPr>
        <p:spPr>
          <a:xfrm>
            <a:off x="6074336" y="1869801"/>
            <a:ext cx="0" cy="2969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AE6FA84-B581-55A3-6E98-2E93FDBB4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164" y="2631638"/>
            <a:ext cx="5416980" cy="2310468"/>
          </a:xfrm>
          <a:prstGeom prst="rect">
            <a:avLst/>
          </a:prstGeom>
        </p:spPr>
      </p:pic>
      <p:sp>
        <p:nvSpPr>
          <p:cNvPr id="29" name="Left Brace 28">
            <a:extLst>
              <a:ext uri="{FF2B5EF4-FFF2-40B4-BE49-F238E27FC236}">
                <a16:creationId xmlns:a16="http://schemas.microsoft.com/office/drawing/2014/main" id="{2E40B9BA-B7B1-57AA-CC0C-DD941B69B38F}"/>
              </a:ext>
            </a:extLst>
          </p:cNvPr>
          <p:cNvSpPr/>
          <p:nvPr/>
        </p:nvSpPr>
        <p:spPr>
          <a:xfrm>
            <a:off x="3327140" y="2631638"/>
            <a:ext cx="350729" cy="23104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E58A8C-1533-AE42-D346-D7696454672A}"/>
              </a:ext>
            </a:extLst>
          </p:cNvPr>
          <p:cNvSpPr txBox="1"/>
          <p:nvPr/>
        </p:nvSpPr>
        <p:spPr>
          <a:xfrm>
            <a:off x="2941557" y="3586817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CD9470-2601-4CBB-3410-79DD48A1BF24}"/>
              </a:ext>
            </a:extLst>
          </p:cNvPr>
          <p:cNvSpPr txBox="1"/>
          <p:nvPr/>
        </p:nvSpPr>
        <p:spPr>
          <a:xfrm>
            <a:off x="3791164" y="5380777"/>
            <a:ext cx="4779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Visualizing the style-modulation of StyleGAN2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It’s as if conv filters are “chosen” by the </a:t>
            </a:r>
            <a:r>
              <a:rPr lang="en-US" altLang="ko-KR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US" altLang="ko-KR"/>
              <a:t>-vector.</a:t>
            </a:r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25A78D0-C543-6801-B320-8D402496102A}"/>
              </a:ext>
            </a:extLst>
          </p:cNvPr>
          <p:cNvSpPr txBox="1"/>
          <p:nvPr/>
        </p:nvSpPr>
        <p:spPr>
          <a:xfrm>
            <a:off x="4180997" y="2615683"/>
            <a:ext cx="576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tatoo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67DD8A-E308-F3EC-ACE4-25482DBA9F7F}"/>
              </a:ext>
            </a:extLst>
          </p:cNvPr>
          <p:cNvSpPr txBox="1"/>
          <p:nvPr/>
        </p:nvSpPr>
        <p:spPr>
          <a:xfrm>
            <a:off x="3949010" y="2895943"/>
            <a:ext cx="10406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pointy nose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BEF404-D7EF-D1FC-DDFB-CA06613EA1E4}"/>
              </a:ext>
            </a:extLst>
          </p:cNvPr>
          <p:cNvSpPr txBox="1"/>
          <p:nvPr/>
        </p:nvSpPr>
        <p:spPr>
          <a:xfrm>
            <a:off x="4004282" y="3204350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blond hair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E3B437-4F95-94EB-9074-07E687833396}"/>
              </a:ext>
            </a:extLst>
          </p:cNvPr>
          <p:cNvSpPr txBox="1"/>
          <p:nvPr/>
        </p:nvSpPr>
        <p:spPr>
          <a:xfrm>
            <a:off x="4315264" y="3496273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82517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A73E3335-D6BB-EFFC-D40A-50B7F44582A8}"/>
              </a:ext>
            </a:extLst>
          </p:cNvPr>
          <p:cNvSpPr/>
          <p:nvPr/>
        </p:nvSpPr>
        <p:spPr>
          <a:xfrm>
            <a:off x="65347" y="2292130"/>
            <a:ext cx="4767943" cy="3102609"/>
          </a:xfrm>
          <a:prstGeom prst="round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EB86C6-DD49-AB7F-DC3C-CC98AED04936}"/>
              </a:ext>
            </a:extLst>
          </p:cNvPr>
          <p:cNvSpPr txBox="1"/>
          <p:nvPr/>
        </p:nvSpPr>
        <p:spPr>
          <a:xfrm>
            <a:off x="394283" y="184558"/>
            <a:ext cx="378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Adaptive Convolution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845B5B-35DC-E007-A4FB-AD9C4D847BC9}"/>
              </a:ext>
            </a:extLst>
          </p:cNvPr>
          <p:cNvSpPr txBox="1"/>
          <p:nvPr/>
        </p:nvSpPr>
        <p:spPr>
          <a:xfrm>
            <a:off x="2530916" y="4994630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25D0FD-F30D-3D02-2267-A14C2F68F6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200" y="2595910"/>
            <a:ext cx="3560224" cy="2076797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77525AEC-DB8E-21DD-58EF-B61DCC385AB7}"/>
              </a:ext>
            </a:extLst>
          </p:cNvPr>
          <p:cNvGrpSpPr/>
          <p:nvPr/>
        </p:nvGrpSpPr>
        <p:grpSpPr>
          <a:xfrm>
            <a:off x="179658" y="817806"/>
            <a:ext cx="3873234" cy="1706284"/>
            <a:chOff x="179658" y="867234"/>
            <a:chExt cx="3873234" cy="170628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FFAFA3A-975E-C889-A844-CAD962C6F2AF}"/>
                </a:ext>
              </a:extLst>
            </p:cNvPr>
            <p:cNvSpPr txBox="1"/>
            <p:nvPr/>
          </p:nvSpPr>
          <p:spPr>
            <a:xfrm>
              <a:off x="2709547" y="867234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</a:p>
          </p:txBody>
        </p:sp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4BEBAA34-7F61-AE96-F3C4-6CA9C28B968D}"/>
                </a:ext>
              </a:extLst>
            </p:cNvPr>
            <p:cNvSpPr/>
            <p:nvPr/>
          </p:nvSpPr>
          <p:spPr>
            <a:xfrm>
              <a:off x="2107401" y="1272476"/>
              <a:ext cx="1536569" cy="24509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Affine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6763D9-ADE2-296D-04A2-3FAAD8D51C7A}"/>
                </a:ext>
              </a:extLst>
            </p:cNvPr>
            <p:cNvSpPr txBox="1"/>
            <p:nvPr/>
          </p:nvSpPr>
          <p:spPr>
            <a:xfrm>
              <a:off x="179658" y="1768248"/>
              <a:ext cx="1669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M-dim style </a:t>
              </a:r>
              <a:r>
                <a:rPr lang="en-US" dirty="0" err="1"/>
                <a:t>vec</a:t>
              </a:r>
              <a:endParaRPr lang="en-US" dirty="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49AEC3C-81E0-5F3F-7E0A-754ED149F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53426" y="1777963"/>
              <a:ext cx="863600" cy="3937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6D1CD26-5A76-25E4-0F30-883A19EDC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0843" y="1777963"/>
              <a:ext cx="393700" cy="4064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3D2A41F-8414-D556-C20C-D7F53E2BC7D0}"/>
                </a:ext>
              </a:extLst>
            </p:cNvPr>
            <p:cNvGrpSpPr/>
            <p:nvPr/>
          </p:nvGrpSpPr>
          <p:grpSpPr>
            <a:xfrm>
              <a:off x="2862403" y="1917296"/>
              <a:ext cx="293063" cy="76888"/>
              <a:chOff x="3465219" y="3428999"/>
              <a:chExt cx="419424" cy="121610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7B8A621-4419-2EC5-A116-1C9CAB8E46BF}"/>
                  </a:ext>
                </a:extLst>
              </p:cNvPr>
              <p:cNvSpPr/>
              <p:nvPr/>
            </p:nvSpPr>
            <p:spPr>
              <a:xfrm>
                <a:off x="3465219" y="3428999"/>
                <a:ext cx="114624" cy="1216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2F3BC7E1-4D01-26D3-C69A-B0B1680E1052}"/>
                  </a:ext>
                </a:extLst>
              </p:cNvPr>
              <p:cNvSpPr/>
              <p:nvPr/>
            </p:nvSpPr>
            <p:spPr>
              <a:xfrm>
                <a:off x="3617619" y="3428999"/>
                <a:ext cx="114624" cy="1216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F75212B9-092D-7B7E-E8BA-804D2B65176E}"/>
                  </a:ext>
                </a:extLst>
              </p:cNvPr>
              <p:cNvSpPr/>
              <p:nvPr/>
            </p:nvSpPr>
            <p:spPr>
              <a:xfrm>
                <a:off x="3770019" y="3428999"/>
                <a:ext cx="114624" cy="12161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7E95FF0-A890-2A4C-148A-25DD939AD726}"/>
                </a:ext>
              </a:extLst>
            </p:cNvPr>
            <p:cNvCxnSpPr/>
            <p:nvPr/>
          </p:nvCxnSpPr>
          <p:spPr>
            <a:xfrm flipH="1">
              <a:off x="1375547" y="2171663"/>
              <a:ext cx="665618" cy="4018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F561A11-DC46-59FB-B4D2-80AF9FB8DCC8}"/>
                </a:ext>
              </a:extLst>
            </p:cNvPr>
            <p:cNvCxnSpPr>
              <a:cxnSpLocks/>
            </p:cNvCxnSpPr>
            <p:nvPr/>
          </p:nvCxnSpPr>
          <p:spPr>
            <a:xfrm>
              <a:off x="2455690" y="2207573"/>
              <a:ext cx="0" cy="3659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2181114-60BF-6891-9D36-2956E3B4F463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>
              <a:off x="3497693" y="2184363"/>
              <a:ext cx="555199" cy="3891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9139C05-3C48-C4F6-A19C-A2B074ACCE1C}"/>
              </a:ext>
            </a:extLst>
          </p:cNvPr>
          <p:cNvGrpSpPr/>
          <p:nvPr/>
        </p:nvGrpSpPr>
        <p:grpSpPr>
          <a:xfrm>
            <a:off x="8053881" y="854143"/>
            <a:ext cx="4221507" cy="3844678"/>
            <a:chOff x="8053881" y="903571"/>
            <a:chExt cx="4221507" cy="384467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699E962-45F0-272C-E711-DB6D9E7EB8AD}"/>
                </a:ext>
              </a:extLst>
            </p:cNvPr>
            <p:cNvSpPr/>
            <p:nvPr/>
          </p:nvSpPr>
          <p:spPr>
            <a:xfrm>
              <a:off x="8053881" y="3476641"/>
              <a:ext cx="329693" cy="34396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658E83D-71B6-1210-A744-B7F8CA6670D5}"/>
                </a:ext>
              </a:extLst>
            </p:cNvPr>
            <p:cNvCxnSpPr>
              <a:stCxn id="5" idx="3"/>
              <a:endCxn id="5" idx="7"/>
            </p:cNvCxnSpPr>
            <p:nvPr/>
          </p:nvCxnSpPr>
          <p:spPr>
            <a:xfrm flipV="1">
              <a:off x="8102163" y="3527014"/>
              <a:ext cx="233129" cy="2432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EC3B56A-D234-D215-0E8B-A54715F0EDC8}"/>
                </a:ext>
              </a:extLst>
            </p:cNvPr>
            <p:cNvCxnSpPr>
              <a:cxnSpLocks/>
              <a:stCxn id="5" idx="5"/>
              <a:endCxn id="5" idx="1"/>
            </p:cNvCxnSpPr>
            <p:nvPr/>
          </p:nvCxnSpPr>
          <p:spPr>
            <a:xfrm flipH="1" flipV="1">
              <a:off x="8102163" y="3527014"/>
              <a:ext cx="233129" cy="24321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C05CE1-B946-7EA8-4F47-F3457FD194D5}"/>
                </a:ext>
              </a:extLst>
            </p:cNvPr>
            <p:cNvSpPr txBox="1"/>
            <p:nvPr/>
          </p:nvSpPr>
          <p:spPr>
            <a:xfrm>
              <a:off x="10288113" y="2187925"/>
              <a:ext cx="1987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modulated weights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9B1D159-D7E8-25EC-C0F2-C0723C6A6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02331" y="2645339"/>
              <a:ext cx="329693" cy="2102910"/>
            </a:xfrm>
            <a:prstGeom prst="rect">
              <a:avLst/>
            </a:prstGeom>
          </p:spPr>
        </p:pic>
        <p:sp>
          <p:nvSpPr>
            <p:cNvPr id="25" name="Right Arrow 24">
              <a:extLst>
                <a:ext uri="{FF2B5EF4-FFF2-40B4-BE49-F238E27FC236}">
                  <a16:creationId xmlns:a16="http://schemas.microsoft.com/office/drawing/2014/main" id="{C06FE77E-C5A7-2B99-1D9A-56D4E36ED404}"/>
                </a:ext>
              </a:extLst>
            </p:cNvPr>
            <p:cNvSpPr/>
            <p:nvPr/>
          </p:nvSpPr>
          <p:spPr>
            <a:xfrm>
              <a:off x="9598381" y="3299832"/>
              <a:ext cx="820132" cy="5207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1152387-FB7E-A7FF-E208-9AFCD5E3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84018" y="2645338"/>
              <a:ext cx="1195467" cy="2076797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119391-C146-19CC-6C51-CDD2C96B4BD1}"/>
                </a:ext>
              </a:extLst>
            </p:cNvPr>
            <p:cNvSpPr txBox="1"/>
            <p:nvPr/>
          </p:nvSpPr>
          <p:spPr>
            <a:xfrm>
              <a:off x="8820873" y="90357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FBF6D981-1D5F-BE1F-A0D1-EF7B9BA291AC}"/>
                </a:ext>
              </a:extLst>
            </p:cNvPr>
            <p:cNvSpPr/>
            <p:nvPr/>
          </p:nvSpPr>
          <p:spPr>
            <a:xfrm>
              <a:off x="8218727" y="1308813"/>
              <a:ext cx="1536569" cy="245097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Affine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8DCAD97-D86E-5903-7B6E-6FA6DCB62193}"/>
                </a:ext>
              </a:extLst>
            </p:cNvPr>
            <p:cNvSpPr txBox="1"/>
            <p:nvPr/>
          </p:nvSpPr>
          <p:spPr>
            <a:xfrm>
              <a:off x="8499864" y="2137581"/>
              <a:ext cx="9893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style </a:t>
              </a:r>
              <a:r>
                <a:rPr lang="en-US" dirty="0" err="1"/>
                <a:t>vec</a:t>
              </a:r>
              <a:endParaRPr lang="en-US" dirty="0"/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D93F558-CAB2-F831-9DD9-8E60700150CD}"/>
                </a:ext>
              </a:extLst>
            </p:cNvPr>
            <p:cNvCxnSpPr>
              <a:cxnSpLocks/>
              <a:stCxn id="28" idx="2"/>
              <a:endCxn id="29" idx="0"/>
            </p:cNvCxnSpPr>
            <p:nvPr/>
          </p:nvCxnSpPr>
          <p:spPr>
            <a:xfrm>
              <a:off x="8987012" y="1553910"/>
              <a:ext cx="7539" cy="58367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Left Brace 30">
            <a:extLst>
              <a:ext uri="{FF2B5EF4-FFF2-40B4-BE49-F238E27FC236}">
                <a16:creationId xmlns:a16="http://schemas.microsoft.com/office/drawing/2014/main" id="{B46B92E9-AE70-C496-F899-19B1495F5D2B}"/>
              </a:ext>
            </a:extLst>
          </p:cNvPr>
          <p:cNvSpPr/>
          <p:nvPr/>
        </p:nvSpPr>
        <p:spPr>
          <a:xfrm>
            <a:off x="504443" y="2622023"/>
            <a:ext cx="248391" cy="2076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6FBEFE-F058-D851-002D-3DE7989A49E3}"/>
              </a:ext>
            </a:extLst>
          </p:cNvPr>
          <p:cNvSpPr txBox="1"/>
          <p:nvPr/>
        </p:nvSpPr>
        <p:spPr>
          <a:xfrm>
            <a:off x="65347" y="3404807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33" name="Left Brace 32">
            <a:extLst>
              <a:ext uri="{FF2B5EF4-FFF2-40B4-BE49-F238E27FC236}">
                <a16:creationId xmlns:a16="http://schemas.microsoft.com/office/drawing/2014/main" id="{B6DB02BB-450E-1CA4-1A65-E2CD058E359D}"/>
              </a:ext>
            </a:extLst>
          </p:cNvPr>
          <p:cNvSpPr/>
          <p:nvPr/>
        </p:nvSpPr>
        <p:spPr>
          <a:xfrm rot="16200000">
            <a:off x="2625815" y="3137020"/>
            <a:ext cx="203978" cy="351124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1C93233-7CA2-E7FF-D50E-364A5F8F0100}"/>
              </a:ext>
            </a:extLst>
          </p:cNvPr>
          <p:cNvGrpSpPr/>
          <p:nvPr/>
        </p:nvGrpSpPr>
        <p:grpSpPr>
          <a:xfrm>
            <a:off x="4932014" y="2595910"/>
            <a:ext cx="3205571" cy="2768064"/>
            <a:chOff x="4932014" y="2645338"/>
            <a:chExt cx="3205571" cy="2768064"/>
          </a:xfrm>
        </p:grpSpPr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D427710C-8CCA-DABA-4F6C-53CBB8481807}"/>
                </a:ext>
              </a:extLst>
            </p:cNvPr>
            <p:cNvSpPr/>
            <p:nvPr/>
          </p:nvSpPr>
          <p:spPr>
            <a:xfrm>
              <a:off x="5051607" y="3299832"/>
              <a:ext cx="820132" cy="52077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3CABFE-C4A9-78FA-BAA9-272B264B05DC}"/>
                </a:ext>
              </a:extLst>
            </p:cNvPr>
            <p:cNvSpPr txBox="1"/>
            <p:nvPr/>
          </p:nvSpPr>
          <p:spPr>
            <a:xfrm>
              <a:off x="4932014" y="3829110"/>
              <a:ext cx="98886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softmax </a:t>
              </a:r>
              <a:br>
                <a:rPr lang="en-US" dirty="0"/>
              </a:br>
              <a:r>
                <a:rPr lang="en-US" dirty="0"/>
                <a:t>over M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0275732-9AC7-1B02-F73B-EA040D6CF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8615" y="2645339"/>
              <a:ext cx="1195467" cy="2076797"/>
            </a:xfrm>
            <a:prstGeom prst="rect">
              <a:avLst/>
            </a:prstGeom>
          </p:spPr>
        </p:pic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90C7B249-F065-9402-F9B2-3C5C4ED8D8CE}"/>
                </a:ext>
              </a:extLst>
            </p:cNvPr>
            <p:cNvSpPr/>
            <p:nvPr/>
          </p:nvSpPr>
          <p:spPr>
            <a:xfrm>
              <a:off x="6322317" y="2645338"/>
              <a:ext cx="248391" cy="207679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9F5E988-984B-A72B-DB9F-43E72CA2743E}"/>
                </a:ext>
              </a:extLst>
            </p:cNvPr>
            <p:cNvSpPr txBox="1"/>
            <p:nvPr/>
          </p:nvSpPr>
          <p:spPr>
            <a:xfrm>
              <a:off x="5983841" y="3429000"/>
              <a:ext cx="3289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A9E17D8-6E7A-EC24-BDC4-2E3DF62F0E6C}"/>
                </a:ext>
              </a:extLst>
            </p:cNvPr>
            <p:cNvSpPr txBox="1"/>
            <p:nvPr/>
          </p:nvSpPr>
          <p:spPr>
            <a:xfrm>
              <a:off x="6096000" y="4767071"/>
              <a:ext cx="20415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adaptively selected </a:t>
              </a:r>
              <a:br>
                <a:rPr lang="en-US" dirty="0"/>
              </a:br>
              <a:r>
                <a:rPr lang="en-US" dirty="0"/>
                <a:t>conv filter</a:t>
              </a: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0A2411A9-1081-DBF2-97B8-ADFE69E3178A}"/>
              </a:ext>
            </a:extLst>
          </p:cNvPr>
          <p:cNvSpPr txBox="1"/>
          <p:nvPr/>
        </p:nvSpPr>
        <p:spPr>
          <a:xfrm>
            <a:off x="1099081" y="5466559"/>
            <a:ext cx="286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Bank of Convolutional Filters</a:t>
            </a:r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DDFC92-9615-58C4-124F-80EFA5717485}"/>
              </a:ext>
            </a:extLst>
          </p:cNvPr>
          <p:cNvSpPr txBox="1"/>
          <p:nvPr/>
        </p:nvSpPr>
        <p:spPr>
          <a:xfrm>
            <a:off x="942606" y="2912136"/>
            <a:ext cx="865237" cy="1478405"/>
          </a:xfrm>
          <a:prstGeom prst="rect">
            <a:avLst/>
          </a:prstGeom>
          <a:solidFill>
            <a:schemeClr val="accent6">
              <a:lumMod val="40000"/>
              <a:lumOff val="60000"/>
              <a:alpha val="77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400"/>
              <a:t>outdoor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17C6A3-142F-D4C0-0C3D-8066561E002C}"/>
              </a:ext>
            </a:extLst>
          </p:cNvPr>
          <p:cNvSpPr txBox="1"/>
          <p:nvPr/>
        </p:nvSpPr>
        <p:spPr>
          <a:xfrm>
            <a:off x="2075618" y="2912136"/>
            <a:ext cx="760144" cy="1478405"/>
          </a:xfrm>
          <a:prstGeom prst="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400"/>
              <a:t>people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4C6743-23BB-7172-E0E7-215B056A52B1}"/>
              </a:ext>
            </a:extLst>
          </p:cNvPr>
          <p:cNvSpPr txBox="1"/>
          <p:nvPr/>
        </p:nvSpPr>
        <p:spPr>
          <a:xfrm>
            <a:off x="3643970" y="2930490"/>
            <a:ext cx="787877" cy="1460051"/>
          </a:xfrm>
          <a:prstGeom prst="rect">
            <a:avLst/>
          </a:prstGeom>
          <a:solidFill>
            <a:schemeClr val="accent4">
              <a:lumMod val="60000"/>
              <a:lumOff val="40000"/>
              <a:alpha val="77000"/>
            </a:schemeClr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en-US" sz="1400"/>
              <a:t>Disney</a:t>
            </a:r>
            <a:br>
              <a:rPr lang="en-US" sz="1400"/>
            </a:br>
            <a:r>
              <a:rPr lang="en-US" sz="1400"/>
              <a:t>characters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83BF76A-8D58-1C80-2B48-ABC561396B7B}"/>
              </a:ext>
            </a:extLst>
          </p:cNvPr>
          <p:cNvSpPr txBox="1"/>
          <p:nvPr/>
        </p:nvSpPr>
        <p:spPr>
          <a:xfrm>
            <a:off x="7099370" y="5746838"/>
            <a:ext cx="48998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computational overhead: CM + HWC</a:t>
            </a:r>
            <a:r>
              <a:rPr lang="en-US" sz="2400" baseline="30000" dirty="0"/>
              <a:t>2 </a:t>
            </a:r>
            <a:endParaRPr lang="en-US" sz="2400" dirty="0"/>
          </a:p>
          <a:p>
            <a:r>
              <a:rPr lang="en-US" dirty="0"/>
              <a:t>(The left hand side is performed only once.</a:t>
            </a:r>
            <a:br>
              <a:rPr lang="en-US" dirty="0"/>
            </a:br>
            <a:r>
              <a:rPr lang="en-US" dirty="0"/>
              <a:t>the right hand side is repeated at all locations)</a:t>
            </a:r>
          </a:p>
        </p:txBody>
      </p:sp>
    </p:spTree>
    <p:extLst>
      <p:ext uri="{BB962C8B-B14F-4D97-AF65-F5344CB8AC3E}">
        <p14:creationId xmlns:p14="http://schemas.microsoft.com/office/powerpoint/2010/main" val="410329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EBDFC-8FD1-0DAB-23B6-CF2A9257C3F9}"/>
              </a:ext>
            </a:extLst>
          </p:cNvPr>
          <p:cNvSpPr txBox="1"/>
          <p:nvPr/>
        </p:nvSpPr>
        <p:spPr>
          <a:xfrm>
            <a:off x="383522" y="281843"/>
            <a:ext cx="7311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Leveraging conditioning with CLIP loss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9D660B-3DFF-C52E-F7B5-A54C9DFC7944}"/>
              </a:ext>
            </a:extLst>
          </p:cNvPr>
          <p:cNvSpPr/>
          <p:nvPr/>
        </p:nvSpPr>
        <p:spPr>
          <a:xfrm>
            <a:off x="7646337" y="3178365"/>
            <a:ext cx="213782" cy="12062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668B02-FCC2-040F-CFB3-3550D2A6BE60}"/>
              </a:ext>
            </a:extLst>
          </p:cNvPr>
          <p:cNvGrpSpPr/>
          <p:nvPr/>
        </p:nvGrpSpPr>
        <p:grpSpPr>
          <a:xfrm>
            <a:off x="4785008" y="1044572"/>
            <a:ext cx="869148" cy="1762900"/>
            <a:chOff x="770012" y="441719"/>
            <a:chExt cx="342403" cy="69450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DC4D038-B19F-8F6D-9094-13895CB02756}"/>
                </a:ext>
              </a:extLst>
            </p:cNvPr>
            <p:cNvGrpSpPr/>
            <p:nvPr/>
          </p:nvGrpSpPr>
          <p:grpSpPr>
            <a:xfrm>
              <a:off x="770012" y="441719"/>
              <a:ext cx="342403" cy="694500"/>
              <a:chOff x="770012" y="441719"/>
              <a:chExt cx="342403" cy="69450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CA94AC0-C6F0-B20B-AF2E-574C9B189A54}"/>
                  </a:ext>
                </a:extLst>
              </p:cNvPr>
              <p:cNvSpPr/>
              <p:nvPr/>
            </p:nvSpPr>
            <p:spPr>
              <a:xfrm>
                <a:off x="770012" y="593119"/>
                <a:ext cx="84122" cy="39465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¨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BC541AB-F0BA-508A-C690-6046FCD0FDAE}"/>
                  </a:ext>
                </a:extLst>
              </p:cNvPr>
              <p:cNvSpPr/>
              <p:nvPr/>
            </p:nvSpPr>
            <p:spPr>
              <a:xfrm>
                <a:off x="1028293" y="441719"/>
                <a:ext cx="84122" cy="6945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4B5BF24-8787-9193-9ED0-837DFB1E202A}"/>
                  </a:ext>
                </a:extLst>
              </p:cNvPr>
              <p:cNvSpPr/>
              <p:nvPr/>
            </p:nvSpPr>
            <p:spPr>
              <a:xfrm>
                <a:off x="899152" y="525863"/>
                <a:ext cx="84122" cy="52621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88630F9-035C-9EB8-AB54-0EEF00F85179}"/>
                  </a:ext>
                </a:extLst>
              </p:cNvPr>
              <p:cNvSpPr/>
              <p:nvPr/>
            </p:nvSpPr>
            <p:spPr>
              <a:xfrm>
                <a:off x="813240" y="661557"/>
                <a:ext cx="255947" cy="2548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93D553C-A468-CC52-7954-D4A94D39E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269" y="721659"/>
              <a:ext cx="127889" cy="13462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CD2FC-8AA8-5E75-9B64-E484D55716E7}"/>
              </a:ext>
            </a:extLst>
          </p:cNvPr>
          <p:cNvGrpSpPr/>
          <p:nvPr/>
        </p:nvGrpSpPr>
        <p:grpSpPr>
          <a:xfrm>
            <a:off x="7033128" y="1043541"/>
            <a:ext cx="870165" cy="1764963"/>
            <a:chOff x="6596728" y="1017079"/>
            <a:chExt cx="756461" cy="15343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193A636-D281-9E9B-545A-3B13B76D4B63}"/>
                </a:ext>
              </a:extLst>
            </p:cNvPr>
            <p:cNvGrpSpPr/>
            <p:nvPr/>
          </p:nvGrpSpPr>
          <p:grpSpPr>
            <a:xfrm>
              <a:off x="6596728" y="1017079"/>
              <a:ext cx="756461" cy="1534337"/>
              <a:chOff x="2255220" y="362100"/>
              <a:chExt cx="384048" cy="77896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07F34F-E8CA-A970-07B4-F9BE9BA97F4B}"/>
                  </a:ext>
                </a:extLst>
              </p:cNvPr>
              <p:cNvSpPr/>
              <p:nvPr/>
            </p:nvSpPr>
            <p:spPr>
              <a:xfrm rot="10800000">
                <a:off x="2544915" y="530255"/>
                <a:ext cx="94353" cy="4426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5CDA420-4023-26C0-6FF5-2AD49A17B684}"/>
                  </a:ext>
                </a:extLst>
              </p:cNvPr>
              <p:cNvSpPr/>
              <p:nvPr/>
            </p:nvSpPr>
            <p:spPr>
              <a:xfrm rot="10800000">
                <a:off x="2255220" y="362100"/>
                <a:ext cx="94353" cy="7789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2A0D03-4387-B638-BD87-38DDDF823CA0}"/>
                  </a:ext>
                </a:extLst>
              </p:cNvPr>
              <p:cNvSpPr/>
              <p:nvPr/>
            </p:nvSpPr>
            <p:spPr>
              <a:xfrm rot="10800000">
                <a:off x="2400068" y="456478"/>
                <a:ext cx="94353" cy="59021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AD233-D79E-DD38-9357-79E40606EA06}"/>
                  </a:ext>
                </a:extLst>
              </p:cNvPr>
              <p:cNvSpPr/>
              <p:nvPr/>
            </p:nvSpPr>
            <p:spPr>
              <a:xfrm>
                <a:off x="2303706" y="608675"/>
                <a:ext cx="287077" cy="28581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898989-DD88-65D0-9FBF-5CA99E1D3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6252" y="1619248"/>
              <a:ext cx="297412" cy="28254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BCE2E67-EE3E-B058-9E18-7829E653E8DE}"/>
              </a:ext>
            </a:extLst>
          </p:cNvPr>
          <p:cNvGrpSpPr/>
          <p:nvPr/>
        </p:nvGrpSpPr>
        <p:grpSpPr>
          <a:xfrm>
            <a:off x="3431071" y="1470275"/>
            <a:ext cx="1169373" cy="414174"/>
            <a:chOff x="2064538" y="1186956"/>
            <a:chExt cx="869204" cy="30785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C2A34A-036A-CFC3-1B56-923D62483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76542" y="1186956"/>
              <a:ext cx="457200" cy="307858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858D968-DC77-90A9-75EB-F3B113FBE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64538" y="1258335"/>
              <a:ext cx="520700" cy="16510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BFB99D1-3370-1246-3030-BFE0CEF2511D}"/>
              </a:ext>
            </a:extLst>
          </p:cNvPr>
          <p:cNvSpPr txBox="1"/>
          <p:nvPr/>
        </p:nvSpPr>
        <p:spPr>
          <a:xfrm>
            <a:off x="8715996" y="1543940"/>
            <a:ext cx="889350" cy="986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real/</a:t>
            </a:r>
            <a:b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794314-B439-C2BA-E1A6-61E8ABEBEDE5}"/>
              </a:ext>
            </a:extLst>
          </p:cNvPr>
          <p:cNvCxnSpPr>
            <a:cxnSpLocks/>
          </p:cNvCxnSpPr>
          <p:nvPr/>
        </p:nvCxnSpPr>
        <p:spPr>
          <a:xfrm>
            <a:off x="7979706" y="1926021"/>
            <a:ext cx="736291" cy="0"/>
          </a:xfrm>
          <a:prstGeom prst="straightConnector1">
            <a:avLst/>
          </a:prstGeom>
          <a:ln w="28575">
            <a:solidFill>
              <a:srgbClr val="0D12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47D99D4-7D29-50F7-3DE7-0B124CE8C54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7720" y="1400101"/>
            <a:ext cx="1051844" cy="105184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2E4B7888-2CD2-89E9-6181-358B6FD495A1}"/>
              </a:ext>
            </a:extLst>
          </p:cNvPr>
          <p:cNvSpPr/>
          <p:nvPr/>
        </p:nvSpPr>
        <p:spPr>
          <a:xfrm>
            <a:off x="7033128" y="3017520"/>
            <a:ext cx="213782" cy="158496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AA0159-96F9-97D6-85EE-F6412FB907E7}"/>
              </a:ext>
            </a:extLst>
          </p:cNvPr>
          <p:cNvSpPr/>
          <p:nvPr/>
        </p:nvSpPr>
        <p:spPr>
          <a:xfrm>
            <a:off x="7342597" y="3178365"/>
            <a:ext cx="213782" cy="120628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108B42C-7B81-25A1-C0F6-271206568641}"/>
              </a:ext>
            </a:extLst>
          </p:cNvPr>
          <p:cNvSpPr/>
          <p:nvPr/>
        </p:nvSpPr>
        <p:spPr>
          <a:xfrm>
            <a:off x="7939474" y="3381396"/>
            <a:ext cx="213782" cy="8687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7D931B-E353-E923-3EA5-A243B8B0AD12}"/>
              </a:ext>
            </a:extLst>
          </p:cNvPr>
          <p:cNvSpPr/>
          <p:nvPr/>
        </p:nvSpPr>
        <p:spPr>
          <a:xfrm>
            <a:off x="7053448" y="3548556"/>
            <a:ext cx="1069328" cy="46166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576A9D-4358-354A-E4F7-BC963B49A3D0}"/>
              </a:ext>
            </a:extLst>
          </p:cNvPr>
          <p:cNvSpPr txBox="1"/>
          <p:nvPr/>
        </p:nvSpPr>
        <p:spPr>
          <a:xfrm>
            <a:off x="7053448" y="3577814"/>
            <a:ext cx="1139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mbria Math" panose="02040503050406030204" pitchFamily="18" charset="0"/>
                <a:ea typeface="Cambria Math" panose="02040503050406030204" pitchFamily="18" charset="0"/>
              </a:rPr>
              <a:t>    CLIP</a:t>
            </a:r>
          </a:p>
        </p:txBody>
      </p:sp>
      <p:cxnSp>
        <p:nvCxnSpPr>
          <p:cNvPr id="35" name="Elbow Connector 34">
            <a:extLst>
              <a:ext uri="{FF2B5EF4-FFF2-40B4-BE49-F238E27FC236}">
                <a16:creationId xmlns:a16="http://schemas.microsoft.com/office/drawing/2014/main" id="{D1F6C517-1F25-F0C5-AC17-3B1FC7F8F785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6593840" y="2451953"/>
            <a:ext cx="459608" cy="1325917"/>
          </a:xfrm>
          <a:prstGeom prst="bentConnector2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A45D79A-DA51-B21B-9363-FFEEE234E2CC}"/>
              </a:ext>
            </a:extLst>
          </p:cNvPr>
          <p:cNvSpPr txBox="1"/>
          <p:nvPr/>
        </p:nvSpPr>
        <p:spPr>
          <a:xfrm>
            <a:off x="1599572" y="2024880"/>
            <a:ext cx="2621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CLIP text embedding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E905C90-92C7-BA0B-69B1-D4A358E069F6}"/>
              </a:ext>
            </a:extLst>
          </p:cNvPr>
          <p:cNvSpPr>
            <a:spLocks noChangeAspect="1"/>
          </p:cNvSpPr>
          <p:nvPr/>
        </p:nvSpPr>
        <p:spPr>
          <a:xfrm>
            <a:off x="4250928" y="2172092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8E0E463-EB82-8CB2-BDC2-5CAD20358147}"/>
              </a:ext>
            </a:extLst>
          </p:cNvPr>
          <p:cNvSpPr>
            <a:spLocks noChangeAspect="1"/>
          </p:cNvSpPr>
          <p:nvPr/>
        </p:nvSpPr>
        <p:spPr>
          <a:xfrm>
            <a:off x="8351238" y="3709289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73698F8-1AB0-802D-56FA-6E9470F20D03}"/>
              </a:ext>
            </a:extLst>
          </p:cNvPr>
          <p:cNvSpPr txBox="1"/>
          <p:nvPr/>
        </p:nvSpPr>
        <p:spPr>
          <a:xfrm>
            <a:off x="8715996" y="3577814"/>
            <a:ext cx="29225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CLIP image embedding</a:t>
            </a: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4C55E502-F1B3-15C5-316D-F8CE7B86F623}"/>
              </a:ext>
            </a:extLst>
          </p:cNvPr>
          <p:cNvCxnSpPr>
            <a:stCxn id="39" idx="4"/>
            <a:endCxn id="42" idx="4"/>
          </p:cNvCxnSpPr>
          <p:nvPr/>
        </p:nvCxnSpPr>
        <p:spPr>
          <a:xfrm rot="16200000" flipH="1">
            <a:off x="5601065" y="1027695"/>
            <a:ext cx="1537197" cy="4100310"/>
          </a:xfrm>
          <a:prstGeom prst="bentConnector3">
            <a:avLst>
              <a:gd name="adj1" fmla="val 173695"/>
            </a:avLst>
          </a:prstGeom>
          <a:ln w="38100">
            <a:solidFill>
              <a:srgbClr val="1F9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A666434-988A-268A-E5F6-E3FB21FD87EB}"/>
              </a:ext>
            </a:extLst>
          </p:cNvPr>
          <p:cNvSpPr txBox="1"/>
          <p:nvPr/>
        </p:nvSpPr>
        <p:spPr>
          <a:xfrm>
            <a:off x="5654156" y="5053393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rgbClr val="1F9C20"/>
                </a:solidFill>
                <a:latin typeface="Helvetica Light" panose="020B0403020202020204" pitchFamily="34" charset="0"/>
              </a:rPr>
              <a:t>CLIP loss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D24B6AD-147A-35D2-5058-F899E7094B9F}"/>
              </a:ext>
            </a:extLst>
          </p:cNvPr>
          <p:cNvSpPr txBox="1"/>
          <p:nvPr/>
        </p:nvSpPr>
        <p:spPr>
          <a:xfrm>
            <a:off x="2753360" y="5679420"/>
            <a:ext cx="7306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CLIP loss is possible thanks to the advantage of GAN training:</a:t>
            </a:r>
            <a:br>
              <a:rPr lang="en-US" sz="2000">
                <a:latin typeface="Helvetica Light" panose="020B0403020202020204" pitchFamily="34" charset="0"/>
              </a:rPr>
            </a:br>
            <a:r>
              <a:rPr lang="en-US" sz="2000">
                <a:latin typeface="Helvetica Light" panose="020B0403020202020204" pitchFamily="34" charset="0"/>
              </a:rPr>
              <a:t>the final output images are generated during training. </a:t>
            </a:r>
          </a:p>
        </p:txBody>
      </p:sp>
    </p:spTree>
    <p:extLst>
      <p:ext uri="{BB962C8B-B14F-4D97-AF65-F5344CB8AC3E}">
        <p14:creationId xmlns:p14="http://schemas.microsoft.com/office/powerpoint/2010/main" val="278348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EBDFC-8FD1-0DAB-23B6-CF2A9257C3F9}"/>
              </a:ext>
            </a:extLst>
          </p:cNvPr>
          <p:cNvSpPr txBox="1"/>
          <p:nvPr/>
        </p:nvSpPr>
        <p:spPr>
          <a:xfrm>
            <a:off x="383522" y="281843"/>
            <a:ext cx="43749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Discriminate fake pairs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6CD2FC-8AA8-5E75-9B64-E484D55716E7}"/>
              </a:ext>
            </a:extLst>
          </p:cNvPr>
          <p:cNvGrpSpPr/>
          <p:nvPr/>
        </p:nvGrpSpPr>
        <p:grpSpPr>
          <a:xfrm>
            <a:off x="6606477" y="1047205"/>
            <a:ext cx="740192" cy="1501338"/>
            <a:chOff x="6596728" y="1017079"/>
            <a:chExt cx="756461" cy="153433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193A636-D281-9E9B-545A-3B13B76D4B63}"/>
                </a:ext>
              </a:extLst>
            </p:cNvPr>
            <p:cNvGrpSpPr/>
            <p:nvPr/>
          </p:nvGrpSpPr>
          <p:grpSpPr>
            <a:xfrm>
              <a:off x="6596728" y="1017079"/>
              <a:ext cx="756461" cy="1534337"/>
              <a:chOff x="2255220" y="362100"/>
              <a:chExt cx="384048" cy="77896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F07F34F-E8CA-A970-07B4-F9BE9BA97F4B}"/>
                  </a:ext>
                </a:extLst>
              </p:cNvPr>
              <p:cNvSpPr/>
              <p:nvPr/>
            </p:nvSpPr>
            <p:spPr>
              <a:xfrm rot="10800000">
                <a:off x="2544915" y="530255"/>
                <a:ext cx="94353" cy="4426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5CDA420-4023-26C0-6FF5-2AD49A17B684}"/>
                  </a:ext>
                </a:extLst>
              </p:cNvPr>
              <p:cNvSpPr/>
              <p:nvPr/>
            </p:nvSpPr>
            <p:spPr>
              <a:xfrm rot="10800000">
                <a:off x="2255220" y="362100"/>
                <a:ext cx="94353" cy="7789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52A0D03-4387-B638-BD87-38DDDF823CA0}"/>
                  </a:ext>
                </a:extLst>
              </p:cNvPr>
              <p:cNvSpPr/>
              <p:nvPr/>
            </p:nvSpPr>
            <p:spPr>
              <a:xfrm rot="10800000">
                <a:off x="2400068" y="456478"/>
                <a:ext cx="94353" cy="59021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96CAD233-D79E-DD38-9357-79E40606EA06}"/>
                  </a:ext>
                </a:extLst>
              </p:cNvPr>
              <p:cNvSpPr/>
              <p:nvPr/>
            </p:nvSpPr>
            <p:spPr>
              <a:xfrm>
                <a:off x="2303706" y="608675"/>
                <a:ext cx="287077" cy="28581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1898989-DD88-65D0-9FBF-5CA99E1D3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252" y="1619248"/>
              <a:ext cx="297412" cy="282542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BFB99D1-3370-1246-3030-BFE0CEF2511D}"/>
              </a:ext>
            </a:extLst>
          </p:cNvPr>
          <p:cNvSpPr txBox="1"/>
          <p:nvPr/>
        </p:nvSpPr>
        <p:spPr>
          <a:xfrm>
            <a:off x="8037983" y="1604482"/>
            <a:ext cx="494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F794314-B439-C2BA-E1A6-61E8ABEBEDE5}"/>
              </a:ext>
            </a:extLst>
          </p:cNvPr>
          <p:cNvCxnSpPr>
            <a:cxnSpLocks/>
          </p:cNvCxnSpPr>
          <p:nvPr/>
        </p:nvCxnSpPr>
        <p:spPr>
          <a:xfrm>
            <a:off x="7411669" y="1797873"/>
            <a:ext cx="626315" cy="0"/>
          </a:xfrm>
          <a:prstGeom prst="straightConnector1">
            <a:avLst/>
          </a:prstGeom>
          <a:ln w="28575">
            <a:solidFill>
              <a:srgbClr val="0D12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47D99D4-7D29-50F7-3DE7-0B124CE8C5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3934" y="1457362"/>
            <a:ext cx="1195517" cy="11955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E007FE-FD3B-6A0A-1469-223169E5AC25}"/>
              </a:ext>
            </a:extLst>
          </p:cNvPr>
          <p:cNvSpPr txBox="1"/>
          <p:nvPr/>
        </p:nvSpPr>
        <p:spPr>
          <a:xfrm>
            <a:off x="3382477" y="1058930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“a picture of a corgi”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8E3275C-CFEF-7877-6BB6-45193FB90E96}"/>
              </a:ext>
            </a:extLst>
          </p:cNvPr>
          <p:cNvSpPr>
            <a:spLocks noChangeAspect="1"/>
          </p:cNvSpPr>
          <p:nvPr/>
        </p:nvSpPr>
        <p:spPr>
          <a:xfrm>
            <a:off x="6252778" y="1184154"/>
            <a:ext cx="116673" cy="1166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CEBFD4-BC33-38A5-DF52-1BBD4016AA9D}"/>
              </a:ext>
            </a:extLst>
          </p:cNvPr>
          <p:cNvGrpSpPr/>
          <p:nvPr/>
        </p:nvGrpSpPr>
        <p:grpSpPr>
          <a:xfrm>
            <a:off x="6606477" y="2964729"/>
            <a:ext cx="740192" cy="1501338"/>
            <a:chOff x="6596728" y="1017079"/>
            <a:chExt cx="756461" cy="153433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481706-AADF-234D-7860-51EC02111E60}"/>
                </a:ext>
              </a:extLst>
            </p:cNvPr>
            <p:cNvGrpSpPr/>
            <p:nvPr/>
          </p:nvGrpSpPr>
          <p:grpSpPr>
            <a:xfrm>
              <a:off x="6596728" y="1017079"/>
              <a:ext cx="756461" cy="1534337"/>
              <a:chOff x="2255220" y="362100"/>
              <a:chExt cx="384048" cy="778969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9A8761B-973B-7584-B0DF-A20108F6A496}"/>
                  </a:ext>
                </a:extLst>
              </p:cNvPr>
              <p:cNvSpPr/>
              <p:nvPr/>
            </p:nvSpPr>
            <p:spPr>
              <a:xfrm rot="10800000">
                <a:off x="2544915" y="530255"/>
                <a:ext cx="94353" cy="4426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6788B0C-B0B8-E54B-613E-CECB914023DA}"/>
                  </a:ext>
                </a:extLst>
              </p:cNvPr>
              <p:cNvSpPr/>
              <p:nvPr/>
            </p:nvSpPr>
            <p:spPr>
              <a:xfrm rot="10800000">
                <a:off x="2255220" y="362100"/>
                <a:ext cx="94353" cy="7789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4CAC4EAA-4B8C-EB8F-F50C-FA3F54FBE85B}"/>
                  </a:ext>
                </a:extLst>
              </p:cNvPr>
              <p:cNvSpPr/>
              <p:nvPr/>
            </p:nvSpPr>
            <p:spPr>
              <a:xfrm rot="10800000">
                <a:off x="2400068" y="456478"/>
                <a:ext cx="94353" cy="59021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03F5017-3A55-247E-31AD-F5C80DEE9AB4}"/>
                  </a:ext>
                </a:extLst>
              </p:cNvPr>
              <p:cNvSpPr/>
              <p:nvPr/>
            </p:nvSpPr>
            <p:spPr>
              <a:xfrm>
                <a:off x="2303706" y="608675"/>
                <a:ext cx="287077" cy="28581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DAE607E-8308-401F-C93F-53E26876E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252" y="1619248"/>
              <a:ext cx="297412" cy="282542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DE10293-CF36-745F-404C-24091A4EFE8C}"/>
              </a:ext>
            </a:extLst>
          </p:cNvPr>
          <p:cNvSpPr txBox="1"/>
          <p:nvPr/>
        </p:nvSpPr>
        <p:spPr>
          <a:xfrm>
            <a:off x="8037983" y="3522006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fake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DA561A4-4808-19EF-F2C7-6709EB1A5341}"/>
              </a:ext>
            </a:extLst>
          </p:cNvPr>
          <p:cNvCxnSpPr>
            <a:cxnSpLocks/>
          </p:cNvCxnSpPr>
          <p:nvPr/>
        </p:nvCxnSpPr>
        <p:spPr>
          <a:xfrm>
            <a:off x="7411669" y="3715397"/>
            <a:ext cx="626315" cy="0"/>
          </a:xfrm>
          <a:prstGeom prst="straightConnector1">
            <a:avLst/>
          </a:prstGeom>
          <a:ln w="28575">
            <a:solidFill>
              <a:srgbClr val="0D12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54330AA6-693C-2550-0350-38D70A667ED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3935" y="3358925"/>
            <a:ext cx="1195516" cy="119551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1B2108CC-0284-6753-A520-24B266A68E64}"/>
              </a:ext>
            </a:extLst>
          </p:cNvPr>
          <p:cNvSpPr txBox="1"/>
          <p:nvPr/>
        </p:nvSpPr>
        <p:spPr>
          <a:xfrm>
            <a:off x="3382476" y="2948291"/>
            <a:ext cx="2900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“a picture of a corgi”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DD22A9E-37EE-4799-9E25-2F614AB54ADF}"/>
              </a:ext>
            </a:extLst>
          </p:cNvPr>
          <p:cNvSpPr>
            <a:spLocks noChangeAspect="1"/>
          </p:cNvSpPr>
          <p:nvPr/>
        </p:nvSpPr>
        <p:spPr>
          <a:xfrm>
            <a:off x="6252778" y="3101678"/>
            <a:ext cx="116673" cy="1166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5A2090E-7AA9-52FF-068D-5702BFEC1C83}"/>
              </a:ext>
            </a:extLst>
          </p:cNvPr>
          <p:cNvGrpSpPr/>
          <p:nvPr/>
        </p:nvGrpSpPr>
        <p:grpSpPr>
          <a:xfrm>
            <a:off x="6606477" y="4987174"/>
            <a:ext cx="740192" cy="1501338"/>
            <a:chOff x="6596728" y="1017079"/>
            <a:chExt cx="756461" cy="1534337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2F149B1-01C0-2AA3-81A7-EF76730C0909}"/>
                </a:ext>
              </a:extLst>
            </p:cNvPr>
            <p:cNvGrpSpPr/>
            <p:nvPr/>
          </p:nvGrpSpPr>
          <p:grpSpPr>
            <a:xfrm>
              <a:off x="6596728" y="1017079"/>
              <a:ext cx="756461" cy="1534337"/>
              <a:chOff x="2255220" y="362100"/>
              <a:chExt cx="384048" cy="778969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2D10BCE1-9E73-C0BB-497D-860FD8F75564}"/>
                  </a:ext>
                </a:extLst>
              </p:cNvPr>
              <p:cNvSpPr/>
              <p:nvPr/>
            </p:nvSpPr>
            <p:spPr>
              <a:xfrm rot="10800000">
                <a:off x="2544915" y="530255"/>
                <a:ext cx="94353" cy="44266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D67D1760-9B2F-FCD5-3E2E-AFAC69639972}"/>
                  </a:ext>
                </a:extLst>
              </p:cNvPr>
              <p:cNvSpPr/>
              <p:nvPr/>
            </p:nvSpPr>
            <p:spPr>
              <a:xfrm rot="10800000">
                <a:off x="2255220" y="362100"/>
                <a:ext cx="94353" cy="77896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F48FC87B-04F1-B461-0F97-52EE674CC37C}"/>
                  </a:ext>
                </a:extLst>
              </p:cNvPr>
              <p:cNvSpPr/>
              <p:nvPr/>
            </p:nvSpPr>
            <p:spPr>
              <a:xfrm rot="10800000">
                <a:off x="2400068" y="456478"/>
                <a:ext cx="94353" cy="59021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E5331D7-FC74-063B-DCB7-AB0B3815146E}"/>
                  </a:ext>
                </a:extLst>
              </p:cNvPr>
              <p:cNvSpPr/>
              <p:nvPr/>
            </p:nvSpPr>
            <p:spPr>
              <a:xfrm>
                <a:off x="2303706" y="608675"/>
                <a:ext cx="287077" cy="28581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7E399C67-8366-1224-04C3-E68821DDD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26252" y="1619248"/>
              <a:ext cx="297412" cy="282542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3F31C3B9-904B-5F56-023B-2747D189AAA1}"/>
              </a:ext>
            </a:extLst>
          </p:cNvPr>
          <p:cNvSpPr txBox="1"/>
          <p:nvPr/>
        </p:nvSpPr>
        <p:spPr>
          <a:xfrm>
            <a:off x="8037983" y="5544451"/>
            <a:ext cx="9220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fake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0149E302-BBD2-FCC5-20EE-3B903FD541FA}"/>
              </a:ext>
            </a:extLst>
          </p:cNvPr>
          <p:cNvCxnSpPr>
            <a:cxnSpLocks/>
          </p:cNvCxnSpPr>
          <p:nvPr/>
        </p:nvCxnSpPr>
        <p:spPr>
          <a:xfrm>
            <a:off x="7411669" y="5737842"/>
            <a:ext cx="626315" cy="0"/>
          </a:xfrm>
          <a:prstGeom prst="straightConnector1">
            <a:avLst/>
          </a:prstGeom>
          <a:ln w="28575">
            <a:solidFill>
              <a:srgbClr val="0D12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560515BD-3200-DFB8-7C07-57C92ACF8F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73934" y="5381369"/>
            <a:ext cx="1195517" cy="1195517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85DC821-8F1F-590D-FC2B-A424C76E25A4}"/>
              </a:ext>
            </a:extLst>
          </p:cNvPr>
          <p:cNvSpPr txBox="1"/>
          <p:nvPr/>
        </p:nvSpPr>
        <p:spPr>
          <a:xfrm>
            <a:off x="3135615" y="4970736"/>
            <a:ext cx="3147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“a car in a parking lot”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ACE413E8-E45A-8082-CAA0-02D877971077}"/>
              </a:ext>
            </a:extLst>
          </p:cNvPr>
          <p:cNvSpPr>
            <a:spLocks noChangeAspect="1"/>
          </p:cNvSpPr>
          <p:nvPr/>
        </p:nvSpPr>
        <p:spPr>
          <a:xfrm>
            <a:off x="6252778" y="5124123"/>
            <a:ext cx="116673" cy="116673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0FE44C73-F7F8-2339-EFEA-2B758E20FC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4524" y="3327400"/>
            <a:ext cx="672386" cy="1255121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9093772-6BFD-D5A2-31F1-5045D9694187}"/>
              </a:ext>
            </a:extLst>
          </p:cNvPr>
          <p:cNvSpPr txBox="1"/>
          <p:nvPr/>
        </p:nvSpPr>
        <p:spPr>
          <a:xfrm>
            <a:off x="8368517" y="6468569"/>
            <a:ext cx="38234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latin typeface="Helvetica Light" panose="020B0403020202020204" pitchFamily="34" charset="0"/>
              </a:rPr>
              <a:t>See also: StackGAN. Zhang et al., 2017</a:t>
            </a:r>
          </a:p>
        </p:txBody>
      </p:sp>
    </p:spTree>
    <p:extLst>
      <p:ext uri="{BB962C8B-B14F-4D97-AF65-F5344CB8AC3E}">
        <p14:creationId xmlns:p14="http://schemas.microsoft.com/office/powerpoint/2010/main" val="3227617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9A078B0-2456-1880-EAD7-65578619C587}"/>
              </a:ext>
            </a:extLst>
          </p:cNvPr>
          <p:cNvSpPr txBox="1"/>
          <p:nvPr/>
        </p:nvSpPr>
        <p:spPr>
          <a:xfrm>
            <a:off x="238810" y="251525"/>
            <a:ext cx="5900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Helvetica Light" panose="020B0403020202020204" pitchFamily="34" charset="0"/>
              </a:rPr>
              <a:t>Multi-scale Generator of StyleGAN2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202EF7-BF07-60A7-BCA2-B66B85FED27E}"/>
              </a:ext>
            </a:extLst>
          </p:cNvPr>
          <p:cNvSpPr>
            <a:spLocks/>
          </p:cNvSpPr>
          <p:nvPr/>
        </p:nvSpPr>
        <p:spPr>
          <a:xfrm>
            <a:off x="4423116" y="1204144"/>
            <a:ext cx="258899" cy="23074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5858B0C-D680-2F5F-6512-BC27883E95BD}"/>
              </a:ext>
            </a:extLst>
          </p:cNvPr>
          <p:cNvSpPr>
            <a:spLocks/>
          </p:cNvSpPr>
          <p:nvPr/>
        </p:nvSpPr>
        <p:spPr>
          <a:xfrm>
            <a:off x="4685651" y="1204144"/>
            <a:ext cx="258899" cy="230747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53293CF-9DDC-CB17-0D84-736258989098}"/>
              </a:ext>
            </a:extLst>
          </p:cNvPr>
          <p:cNvSpPr/>
          <p:nvPr/>
        </p:nvSpPr>
        <p:spPr>
          <a:xfrm>
            <a:off x="2491656" y="1932366"/>
            <a:ext cx="167507" cy="851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6115468-C1B1-3A93-3DAD-C21C04B899F0}"/>
              </a:ext>
            </a:extLst>
          </p:cNvPr>
          <p:cNvSpPr/>
          <p:nvPr/>
        </p:nvSpPr>
        <p:spPr>
          <a:xfrm>
            <a:off x="2668003" y="1932366"/>
            <a:ext cx="167507" cy="851027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50A70900-AF71-96D7-504E-8C817D3CC5B0}"/>
              </a:ext>
            </a:extLst>
          </p:cNvPr>
          <p:cNvSpPr/>
          <p:nvPr/>
        </p:nvSpPr>
        <p:spPr>
          <a:xfrm>
            <a:off x="2315309" y="1932366"/>
            <a:ext cx="167507" cy="851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98BB91-8F28-DA0E-2BCA-8FE0C7E2CF4A}"/>
              </a:ext>
            </a:extLst>
          </p:cNvPr>
          <p:cNvSpPr/>
          <p:nvPr/>
        </p:nvSpPr>
        <p:spPr>
          <a:xfrm>
            <a:off x="3193769" y="1700933"/>
            <a:ext cx="167507" cy="13191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56A60B1-DFB3-E455-9DA9-52D1485DB1D2}"/>
              </a:ext>
            </a:extLst>
          </p:cNvPr>
          <p:cNvSpPr/>
          <p:nvPr/>
        </p:nvSpPr>
        <p:spPr>
          <a:xfrm>
            <a:off x="3370115" y="1700933"/>
            <a:ext cx="167507" cy="1319119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CB36842-3E2C-F6DC-2AC1-4D2D9B780016}"/>
              </a:ext>
            </a:extLst>
          </p:cNvPr>
          <p:cNvSpPr/>
          <p:nvPr/>
        </p:nvSpPr>
        <p:spPr>
          <a:xfrm>
            <a:off x="3017422" y="1700933"/>
            <a:ext cx="167507" cy="1319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C4309D77-2D83-CDE6-A5EB-41B4045B530E}"/>
              </a:ext>
            </a:extLst>
          </p:cNvPr>
          <p:cNvSpPr/>
          <p:nvPr/>
        </p:nvSpPr>
        <p:spPr>
          <a:xfrm>
            <a:off x="3896514" y="1499598"/>
            <a:ext cx="167507" cy="17169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6C14164-6ED1-0DB8-1F2C-4105DFAA1F00}"/>
              </a:ext>
            </a:extLst>
          </p:cNvPr>
          <p:cNvSpPr/>
          <p:nvPr/>
        </p:nvSpPr>
        <p:spPr>
          <a:xfrm>
            <a:off x="4072861" y="1499598"/>
            <a:ext cx="167507" cy="1716948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E713485-D7BC-6878-DFFE-D0A1A7871B51}"/>
              </a:ext>
            </a:extLst>
          </p:cNvPr>
          <p:cNvSpPr/>
          <p:nvPr/>
        </p:nvSpPr>
        <p:spPr>
          <a:xfrm>
            <a:off x="3720167" y="1499598"/>
            <a:ext cx="167507" cy="17169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705351F9-F375-61CB-F855-A320DF94A41B}"/>
              </a:ext>
            </a:extLst>
          </p:cNvPr>
          <p:cNvSpPr/>
          <p:nvPr/>
        </p:nvSpPr>
        <p:spPr>
          <a:xfrm>
            <a:off x="4599462" y="1204144"/>
            <a:ext cx="167507" cy="2303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B2ADDBE-7116-DC57-DC0E-79AC5C6A52C6}"/>
              </a:ext>
            </a:extLst>
          </p:cNvPr>
          <p:cNvSpPr/>
          <p:nvPr/>
        </p:nvSpPr>
        <p:spPr>
          <a:xfrm>
            <a:off x="4775810" y="1204144"/>
            <a:ext cx="167507" cy="230322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0CAA81E5-E623-2868-33BA-26742DB75977}"/>
              </a:ext>
            </a:extLst>
          </p:cNvPr>
          <p:cNvSpPr/>
          <p:nvPr/>
        </p:nvSpPr>
        <p:spPr>
          <a:xfrm>
            <a:off x="4423116" y="1204144"/>
            <a:ext cx="167507" cy="23032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476608B-CB50-D6EA-CB19-1CEB4066A8CD}"/>
              </a:ext>
            </a:extLst>
          </p:cNvPr>
          <p:cNvGrpSpPr/>
          <p:nvPr/>
        </p:nvGrpSpPr>
        <p:grpSpPr>
          <a:xfrm>
            <a:off x="3249599" y="2091441"/>
            <a:ext cx="759429" cy="596958"/>
            <a:chOff x="6130567" y="1951356"/>
            <a:chExt cx="663300" cy="521394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C2B1B18-4DF1-B924-597E-96CC67764E84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Rectangle 143">
                  <a:extLst>
                    <a:ext uri="{FF2B5EF4-FFF2-40B4-BE49-F238E27FC236}">
                      <a16:creationId xmlns:a16="http://schemas.microsoft.com/office/drawing/2014/main" id="{71871842-BC05-644A-F50F-315EEA5D60FF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014865-B262-E861-27D9-A799A0FCA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blipFill>
                  <a:blip r:embed="rId8"/>
                  <a:stretch>
                    <a:fillRect l="-2273" t="-41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ECE4A55-F47B-455D-A36D-5671A697824F}"/>
              </a:ext>
            </a:extLst>
          </p:cNvPr>
          <p:cNvSpPr/>
          <p:nvPr/>
        </p:nvSpPr>
        <p:spPr>
          <a:xfrm>
            <a:off x="1964531" y="2091441"/>
            <a:ext cx="163616" cy="5289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62DF84DA-4E2A-20E9-3310-77D2F7EE2813}"/>
              </a:ext>
            </a:extLst>
          </p:cNvPr>
          <p:cNvSpPr>
            <a:spLocks noChangeAspect="1"/>
          </p:cNvSpPr>
          <p:nvPr/>
        </p:nvSpPr>
        <p:spPr>
          <a:xfrm>
            <a:off x="864930" y="2256455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FB445A4E-4232-4936-969C-B9869918F903}"/>
              </a:ext>
            </a:extLst>
          </p:cNvPr>
          <p:cNvSpPr>
            <a:spLocks noChangeAspect="1"/>
          </p:cNvSpPr>
          <p:nvPr/>
        </p:nvSpPr>
        <p:spPr>
          <a:xfrm>
            <a:off x="1373797" y="2256455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7B587CE-CAAD-99CF-5057-F25A6BB43916}"/>
              </a:ext>
            </a:extLst>
          </p:cNvPr>
          <p:cNvSpPr>
            <a:spLocks noChangeAspect="1"/>
          </p:cNvSpPr>
          <p:nvPr/>
        </p:nvSpPr>
        <p:spPr>
          <a:xfrm>
            <a:off x="1119363" y="2256455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Down Arrow 148">
            <a:extLst>
              <a:ext uri="{FF2B5EF4-FFF2-40B4-BE49-F238E27FC236}">
                <a16:creationId xmlns:a16="http://schemas.microsoft.com/office/drawing/2014/main" id="{D143C748-1E97-6935-E0A2-504A3EC92702}"/>
              </a:ext>
            </a:extLst>
          </p:cNvPr>
          <p:cNvSpPr/>
          <p:nvPr/>
        </p:nvSpPr>
        <p:spPr>
          <a:xfrm>
            <a:off x="2409104" y="3020052"/>
            <a:ext cx="258899" cy="13191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21DCA774-6824-F800-EED8-B8B48A77202E}"/>
              </a:ext>
            </a:extLst>
          </p:cNvPr>
          <p:cNvSpPr/>
          <p:nvPr/>
        </p:nvSpPr>
        <p:spPr>
          <a:xfrm>
            <a:off x="3101175" y="3140400"/>
            <a:ext cx="258899" cy="1196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8A3C7272-DD1E-6CBB-6AAD-98C6A49F6C1B}"/>
              </a:ext>
            </a:extLst>
          </p:cNvPr>
          <p:cNvSpPr/>
          <p:nvPr/>
        </p:nvSpPr>
        <p:spPr>
          <a:xfrm>
            <a:off x="3829974" y="3280242"/>
            <a:ext cx="258899" cy="10565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Down Arrow 151">
            <a:extLst>
              <a:ext uri="{FF2B5EF4-FFF2-40B4-BE49-F238E27FC236}">
                <a16:creationId xmlns:a16="http://schemas.microsoft.com/office/drawing/2014/main" id="{5C6757F2-D6B5-1C3D-3E71-BE1B95AED5AB}"/>
              </a:ext>
            </a:extLst>
          </p:cNvPr>
          <p:cNvSpPr/>
          <p:nvPr/>
        </p:nvSpPr>
        <p:spPr>
          <a:xfrm>
            <a:off x="4552565" y="3606800"/>
            <a:ext cx="258899" cy="7299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060E6C2-6633-07A8-038D-A6A8B805B904}"/>
              </a:ext>
            </a:extLst>
          </p:cNvPr>
          <p:cNvSpPr>
            <a:spLocks noChangeAspect="1"/>
          </p:cNvSpPr>
          <p:nvPr/>
        </p:nvSpPr>
        <p:spPr>
          <a:xfrm>
            <a:off x="2928072" y="4612924"/>
            <a:ext cx="544143" cy="544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0BE64CFA-7087-54D5-4160-97ECEF78E8B7}"/>
              </a:ext>
            </a:extLst>
          </p:cNvPr>
          <p:cNvSpPr>
            <a:spLocks noChangeAspect="1"/>
          </p:cNvSpPr>
          <p:nvPr/>
        </p:nvSpPr>
        <p:spPr>
          <a:xfrm>
            <a:off x="2376134" y="4612924"/>
            <a:ext cx="324837" cy="3248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66B16CDE-9103-E9C2-D030-C77262901A9E}"/>
              </a:ext>
            </a:extLst>
          </p:cNvPr>
          <p:cNvSpPr>
            <a:spLocks noChangeAspect="1"/>
          </p:cNvSpPr>
          <p:nvPr/>
        </p:nvSpPr>
        <p:spPr>
          <a:xfrm>
            <a:off x="3593105" y="4612924"/>
            <a:ext cx="831846" cy="831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2981938-B8C9-8BFF-ED34-ACBA7673E07F}"/>
              </a:ext>
            </a:extLst>
          </p:cNvPr>
          <p:cNvSpPr>
            <a:spLocks noChangeAspect="1"/>
          </p:cNvSpPr>
          <p:nvPr/>
        </p:nvSpPr>
        <p:spPr>
          <a:xfrm>
            <a:off x="4506869" y="4612924"/>
            <a:ext cx="1188436" cy="1188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ight Bracket 158">
            <a:extLst>
              <a:ext uri="{FF2B5EF4-FFF2-40B4-BE49-F238E27FC236}">
                <a16:creationId xmlns:a16="http://schemas.microsoft.com/office/drawing/2014/main" id="{517462B1-E89E-8706-891A-D0329E1E75CB}"/>
              </a:ext>
            </a:extLst>
          </p:cNvPr>
          <p:cNvSpPr/>
          <p:nvPr/>
        </p:nvSpPr>
        <p:spPr>
          <a:xfrm rot="5400000">
            <a:off x="3945422" y="4405470"/>
            <a:ext cx="127212" cy="3471344"/>
          </a:xfrm>
          <a:prstGeom prst="rightBracket">
            <a:avLst>
              <a:gd name="adj" fmla="val 58814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D4AC7E4-90FC-BF21-1702-935C483F9891}"/>
              </a:ext>
            </a:extLst>
          </p:cNvPr>
          <p:cNvSpPr txBox="1"/>
          <p:nvPr/>
        </p:nvSpPr>
        <p:spPr>
          <a:xfrm>
            <a:off x="2865826" y="6274030"/>
            <a:ext cx="2222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multi-scale output</a:t>
            </a:r>
          </a:p>
        </p:txBody>
      </p:sp>
      <p:sp>
        <p:nvSpPr>
          <p:cNvPr id="161" name="Right Arrow 160">
            <a:extLst>
              <a:ext uri="{FF2B5EF4-FFF2-40B4-BE49-F238E27FC236}">
                <a16:creationId xmlns:a16="http://schemas.microsoft.com/office/drawing/2014/main" id="{7C56B222-FD7B-16EF-FBF9-2C4AE2C39116}"/>
              </a:ext>
            </a:extLst>
          </p:cNvPr>
          <p:cNvSpPr/>
          <p:nvPr/>
        </p:nvSpPr>
        <p:spPr>
          <a:xfrm rot="17867093">
            <a:off x="5303963" y="3755278"/>
            <a:ext cx="965200" cy="41592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2DBC8479-9B8D-CB08-C0E4-0E8E2EA31537}"/>
              </a:ext>
            </a:extLst>
          </p:cNvPr>
          <p:cNvSpPr txBox="1"/>
          <p:nvPr/>
        </p:nvSpPr>
        <p:spPr>
          <a:xfrm>
            <a:off x="5861126" y="3949867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sum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A0F5E8D5-8451-1744-7AB8-68F7EE3FC21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7377" y="1252031"/>
            <a:ext cx="2133802" cy="2133802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D5AD0D84-8630-6E57-FB7E-17CDCD6E6284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1991" y="1499598"/>
            <a:ext cx="4089400" cy="2819400"/>
          </a:xfrm>
          <a:prstGeom prst="rect">
            <a:avLst/>
          </a:prstGeom>
        </p:spPr>
      </p:pic>
      <p:sp>
        <p:nvSpPr>
          <p:cNvPr id="165" name="TextBox 164">
            <a:extLst>
              <a:ext uri="{FF2B5EF4-FFF2-40B4-BE49-F238E27FC236}">
                <a16:creationId xmlns:a16="http://schemas.microsoft.com/office/drawing/2014/main" id="{B65203B8-0274-BA7C-9BEC-C37EFD6853F8}"/>
              </a:ext>
            </a:extLst>
          </p:cNvPr>
          <p:cNvSpPr txBox="1"/>
          <p:nvPr/>
        </p:nvSpPr>
        <p:spPr>
          <a:xfrm>
            <a:off x="8121953" y="4322859"/>
            <a:ext cx="3799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latin typeface="Helvetica Light" panose="020B0403020202020204" pitchFamily="34" charset="0"/>
              </a:rPr>
              <a:t>contribution of each layer of StyleGAN2</a:t>
            </a:r>
            <a:br>
              <a:rPr lang="en-US" sz="1600">
                <a:latin typeface="Helvetica Light" panose="020B0403020202020204" pitchFamily="34" charset="0"/>
              </a:rPr>
            </a:br>
            <a:r>
              <a:rPr lang="en-US" sz="1600">
                <a:latin typeface="Helvetica Light" panose="020B0403020202020204" pitchFamily="34" charset="0"/>
              </a:rPr>
              <a:t>during the course of training</a:t>
            </a:r>
          </a:p>
        </p:txBody>
      </p:sp>
    </p:spTree>
    <p:extLst>
      <p:ext uri="{BB962C8B-B14F-4D97-AF65-F5344CB8AC3E}">
        <p14:creationId xmlns:p14="http://schemas.microsoft.com/office/powerpoint/2010/main" val="367154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DFA6B8C7-E92F-20AD-5F3E-2B6B4CAECA96}"/>
              </a:ext>
            </a:extLst>
          </p:cNvPr>
          <p:cNvSpPr>
            <a:spLocks/>
          </p:cNvSpPr>
          <p:nvPr/>
        </p:nvSpPr>
        <p:spPr>
          <a:xfrm>
            <a:off x="4423116" y="1204144"/>
            <a:ext cx="258899" cy="23074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8275FE-22CD-C9E6-0ED2-3CE2C4BB2A8E}"/>
              </a:ext>
            </a:extLst>
          </p:cNvPr>
          <p:cNvSpPr>
            <a:spLocks/>
          </p:cNvSpPr>
          <p:nvPr/>
        </p:nvSpPr>
        <p:spPr>
          <a:xfrm>
            <a:off x="4685651" y="1204144"/>
            <a:ext cx="258899" cy="230747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CBC3942-80CD-67C5-34B8-3F28CEF60735}"/>
              </a:ext>
            </a:extLst>
          </p:cNvPr>
          <p:cNvSpPr/>
          <p:nvPr/>
        </p:nvSpPr>
        <p:spPr>
          <a:xfrm>
            <a:off x="2491656" y="1932366"/>
            <a:ext cx="167507" cy="851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E535C1-88D7-2AA5-458B-69A13A593ABF}"/>
              </a:ext>
            </a:extLst>
          </p:cNvPr>
          <p:cNvSpPr/>
          <p:nvPr/>
        </p:nvSpPr>
        <p:spPr>
          <a:xfrm>
            <a:off x="2668003" y="1932366"/>
            <a:ext cx="167507" cy="851027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CF605E9-4240-7E5E-C380-4E93BBA40396}"/>
              </a:ext>
            </a:extLst>
          </p:cNvPr>
          <p:cNvSpPr/>
          <p:nvPr/>
        </p:nvSpPr>
        <p:spPr>
          <a:xfrm>
            <a:off x="2315309" y="1932366"/>
            <a:ext cx="167507" cy="851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E583FF8-1CB5-9337-D9EF-AB84950B4459}"/>
              </a:ext>
            </a:extLst>
          </p:cNvPr>
          <p:cNvSpPr/>
          <p:nvPr/>
        </p:nvSpPr>
        <p:spPr>
          <a:xfrm>
            <a:off x="3193769" y="1700933"/>
            <a:ext cx="167507" cy="13191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5A22B12-DA0E-5F56-0ABE-E733EE6AB456}"/>
              </a:ext>
            </a:extLst>
          </p:cNvPr>
          <p:cNvSpPr/>
          <p:nvPr/>
        </p:nvSpPr>
        <p:spPr>
          <a:xfrm>
            <a:off x="3370115" y="1700933"/>
            <a:ext cx="167507" cy="1319119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0BB775D-AC6D-4161-2A34-F0AE91D8163E}"/>
              </a:ext>
            </a:extLst>
          </p:cNvPr>
          <p:cNvSpPr/>
          <p:nvPr/>
        </p:nvSpPr>
        <p:spPr>
          <a:xfrm>
            <a:off x="3017422" y="1700933"/>
            <a:ext cx="167507" cy="1319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394710-20F8-31C1-A5FF-5A2519F99BA1}"/>
              </a:ext>
            </a:extLst>
          </p:cNvPr>
          <p:cNvSpPr/>
          <p:nvPr/>
        </p:nvSpPr>
        <p:spPr>
          <a:xfrm>
            <a:off x="3896514" y="1499598"/>
            <a:ext cx="167507" cy="17169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F53538D-9426-431F-1D7F-BEA8984B3CA7}"/>
              </a:ext>
            </a:extLst>
          </p:cNvPr>
          <p:cNvSpPr/>
          <p:nvPr/>
        </p:nvSpPr>
        <p:spPr>
          <a:xfrm>
            <a:off x="4072861" y="1499598"/>
            <a:ext cx="167507" cy="1716948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E4B91-B5FC-7822-126C-E302805E238D}"/>
              </a:ext>
            </a:extLst>
          </p:cNvPr>
          <p:cNvSpPr/>
          <p:nvPr/>
        </p:nvSpPr>
        <p:spPr>
          <a:xfrm>
            <a:off x="3720167" y="1499598"/>
            <a:ext cx="167507" cy="17169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88703D3-D6CC-A7F1-85AF-DBDE60DB6A9A}"/>
              </a:ext>
            </a:extLst>
          </p:cNvPr>
          <p:cNvSpPr/>
          <p:nvPr/>
        </p:nvSpPr>
        <p:spPr>
          <a:xfrm>
            <a:off x="4599462" y="1204144"/>
            <a:ext cx="167507" cy="2303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894B81-0F63-8137-78F5-916478BBA95D}"/>
              </a:ext>
            </a:extLst>
          </p:cNvPr>
          <p:cNvSpPr/>
          <p:nvPr/>
        </p:nvSpPr>
        <p:spPr>
          <a:xfrm>
            <a:off x="4775810" y="1204144"/>
            <a:ext cx="167507" cy="230322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E65F96-434F-0AA5-91AD-47F7AE84DBD2}"/>
              </a:ext>
            </a:extLst>
          </p:cNvPr>
          <p:cNvSpPr/>
          <p:nvPr/>
        </p:nvSpPr>
        <p:spPr>
          <a:xfrm>
            <a:off x="4423116" y="1204144"/>
            <a:ext cx="167507" cy="23032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CFDB521-AB87-8802-FDAA-F4DFEE70A78A}"/>
              </a:ext>
            </a:extLst>
          </p:cNvPr>
          <p:cNvGrpSpPr/>
          <p:nvPr/>
        </p:nvGrpSpPr>
        <p:grpSpPr>
          <a:xfrm>
            <a:off x="3249599" y="2091441"/>
            <a:ext cx="759429" cy="596958"/>
            <a:chOff x="6130567" y="1951356"/>
            <a:chExt cx="663300" cy="521394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A7B674-5A64-7243-2142-68B934F02ECC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22615765-A3FC-2D4F-A825-0E001C9EA599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014865-B262-E861-27D9-A799A0FCA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blipFill>
                  <a:blip r:embed="rId8"/>
                  <a:stretch>
                    <a:fillRect l="-2273" t="-41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11451650-C374-B8DC-47E6-B61B3D8E6665}"/>
              </a:ext>
            </a:extLst>
          </p:cNvPr>
          <p:cNvSpPr/>
          <p:nvPr/>
        </p:nvSpPr>
        <p:spPr>
          <a:xfrm>
            <a:off x="1964531" y="2091441"/>
            <a:ext cx="163616" cy="5289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59EC5B3-A8FF-EFD2-63DB-82848B760D19}"/>
              </a:ext>
            </a:extLst>
          </p:cNvPr>
          <p:cNvSpPr>
            <a:spLocks noChangeAspect="1"/>
          </p:cNvSpPr>
          <p:nvPr/>
        </p:nvSpPr>
        <p:spPr>
          <a:xfrm>
            <a:off x="864930" y="2256455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730306-FCF7-76C4-B5C5-2EF7F2C09DED}"/>
              </a:ext>
            </a:extLst>
          </p:cNvPr>
          <p:cNvSpPr>
            <a:spLocks noChangeAspect="1"/>
          </p:cNvSpPr>
          <p:nvPr/>
        </p:nvSpPr>
        <p:spPr>
          <a:xfrm>
            <a:off x="1373797" y="2256455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6EAD9A6-4FA6-0D6F-6E84-EB6B0934FAF5}"/>
              </a:ext>
            </a:extLst>
          </p:cNvPr>
          <p:cNvSpPr>
            <a:spLocks noChangeAspect="1"/>
          </p:cNvSpPr>
          <p:nvPr/>
        </p:nvSpPr>
        <p:spPr>
          <a:xfrm>
            <a:off x="1119363" y="2256455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7EF430D-9511-5C6D-8EB6-75572F552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3599" y="5131793"/>
            <a:ext cx="3360690" cy="5873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6432813-4004-8D77-CEFE-B943FA06C7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3599" y="4336748"/>
            <a:ext cx="3360692" cy="5873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D6F3254-27CB-6898-5997-484A8C6DC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3019" y="5871231"/>
            <a:ext cx="3360690" cy="58730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EC17A48-82DA-1A32-76EE-9FD10E33134F}"/>
              </a:ext>
            </a:extLst>
          </p:cNvPr>
          <p:cNvSpPr txBox="1"/>
          <p:nvPr/>
        </p:nvSpPr>
        <p:spPr>
          <a:xfrm>
            <a:off x="3100435" y="5995606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Block32-2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0172123-1D8E-4BAF-A5AA-6E3330E5F0FF}"/>
              </a:ext>
            </a:extLst>
          </p:cNvPr>
          <p:cNvSpPr txBox="1"/>
          <p:nvPr/>
        </p:nvSpPr>
        <p:spPr>
          <a:xfrm>
            <a:off x="3102396" y="5221229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Block32-1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35F388-6608-14A4-D73D-0EF718311135}"/>
              </a:ext>
            </a:extLst>
          </p:cNvPr>
          <p:cNvSpPr txBox="1"/>
          <p:nvPr/>
        </p:nvSpPr>
        <p:spPr>
          <a:xfrm>
            <a:off x="3116519" y="4460530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Block32-0</a:t>
            </a: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C5ABEE4D-447A-AEB6-04E6-FB74847A20F3}"/>
              </a:ext>
            </a:extLst>
          </p:cNvPr>
          <p:cNvSpPr/>
          <p:nvPr/>
        </p:nvSpPr>
        <p:spPr>
          <a:xfrm>
            <a:off x="3668584" y="3525177"/>
            <a:ext cx="623366" cy="535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0D26C64-3129-D9B2-FFEF-93333888C148}"/>
              </a:ext>
            </a:extLst>
          </p:cNvPr>
          <p:cNvGrpSpPr>
            <a:grpSpLocks noChangeAspect="1"/>
          </p:cNvGrpSpPr>
          <p:nvPr/>
        </p:nvGrpSpPr>
        <p:grpSpPr>
          <a:xfrm>
            <a:off x="6011242" y="530319"/>
            <a:ext cx="5881556" cy="2686227"/>
            <a:chOff x="4225263" y="568368"/>
            <a:chExt cx="7992842" cy="365049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1FC9401-ADE4-55C5-16BB-1E9CFC2D8B9C}"/>
                </a:ext>
              </a:extLst>
            </p:cNvPr>
            <p:cNvGrpSpPr/>
            <p:nvPr/>
          </p:nvGrpSpPr>
          <p:grpSpPr>
            <a:xfrm>
              <a:off x="5697548" y="568368"/>
              <a:ext cx="6520557" cy="3650494"/>
              <a:chOff x="5232022" y="1518384"/>
              <a:chExt cx="6520557" cy="3650494"/>
            </a:xfrm>
          </p:grpSpPr>
          <p:pic>
            <p:nvPicPr>
              <p:cNvPr id="71" name="Picture 70" descr="A picture containing grass, dog, mammal, brown&#10;&#10;Description automatically generated">
                <a:extLst>
                  <a:ext uri="{FF2B5EF4-FFF2-40B4-BE49-F238E27FC236}">
                    <a16:creationId xmlns:a16="http://schemas.microsoft.com/office/drawing/2014/main" id="{4535F9AA-A81B-59CB-C6BB-463B2D6FF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32022" y="4054813"/>
                <a:ext cx="6520557" cy="1114065"/>
              </a:xfrm>
              <a:prstGeom prst="rect">
                <a:avLst/>
              </a:prstGeom>
            </p:spPr>
          </p:pic>
          <p:pic>
            <p:nvPicPr>
              <p:cNvPr id="72" name="Picture 71" descr="A picture containing text, image&#10;&#10;Description automatically generated">
                <a:extLst>
                  <a:ext uri="{FF2B5EF4-FFF2-40B4-BE49-F238E27FC236}">
                    <a16:creationId xmlns:a16="http://schemas.microsoft.com/office/drawing/2014/main" id="{68B29F1D-61E5-3200-BD2C-EC4C185A6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32022" y="2785400"/>
                <a:ext cx="6520557" cy="1114065"/>
              </a:xfrm>
              <a:prstGeom prst="rect">
                <a:avLst/>
              </a:prstGeom>
            </p:spPr>
          </p:pic>
          <p:pic>
            <p:nvPicPr>
              <p:cNvPr id="78" name="Picture 77" descr="Shape&#10;&#10;Description automatically generated">
                <a:extLst>
                  <a:ext uri="{FF2B5EF4-FFF2-40B4-BE49-F238E27FC236}">
                    <a16:creationId xmlns:a16="http://schemas.microsoft.com/office/drawing/2014/main" id="{9DD66D81-DEB2-CB19-6882-BD3608463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32022" y="1518384"/>
                <a:ext cx="6520557" cy="1114065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CF629F8-4C2E-A7CA-278C-6ED22880C784}"/>
                </a:ext>
              </a:extLst>
            </p:cNvPr>
            <p:cNvSpPr txBox="1"/>
            <p:nvPr/>
          </p:nvSpPr>
          <p:spPr>
            <a:xfrm>
              <a:off x="4225263" y="3490155"/>
              <a:ext cx="1516238" cy="46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600" dirty="0"/>
                <a:t>Block64-2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14EB7D-8989-4695-C05C-E4AB60B45436}"/>
                </a:ext>
              </a:extLst>
            </p:cNvPr>
            <p:cNvSpPr txBox="1"/>
            <p:nvPr/>
          </p:nvSpPr>
          <p:spPr>
            <a:xfrm>
              <a:off x="4225263" y="2146021"/>
              <a:ext cx="1516238" cy="46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600" dirty="0"/>
                <a:t>Block64-1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8E53816-CE9D-0402-89DB-09596EF75513}"/>
                </a:ext>
              </a:extLst>
            </p:cNvPr>
            <p:cNvSpPr txBox="1"/>
            <p:nvPr/>
          </p:nvSpPr>
          <p:spPr>
            <a:xfrm>
              <a:off x="4225263" y="887712"/>
              <a:ext cx="1516238" cy="46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600" dirty="0"/>
                <a:t>Block64-0</a:t>
              </a:r>
            </a:p>
          </p:txBody>
        </p:sp>
      </p:grp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2DF86567-CD04-59C4-2BA5-C678DE97A3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3308" y="423188"/>
            <a:ext cx="340544" cy="1180728"/>
          </a:xfrm>
          <a:prstGeom prst="bentConnector2">
            <a:avLst/>
          </a:prstGeom>
          <a:ln w="762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800E602F-6C87-F1E2-BDA7-034EC61449BD}"/>
              </a:ext>
            </a:extLst>
          </p:cNvPr>
          <p:cNvCxnSpPr>
            <a:cxnSpLocks/>
          </p:cNvCxnSpPr>
          <p:nvPr/>
        </p:nvCxnSpPr>
        <p:spPr>
          <a:xfrm flipV="1">
            <a:off x="4855280" y="1060883"/>
            <a:ext cx="989486" cy="128218"/>
          </a:xfrm>
          <a:prstGeom prst="bentConnector3">
            <a:avLst>
              <a:gd name="adj1" fmla="val 1741"/>
            </a:avLst>
          </a:prstGeom>
          <a:ln w="762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FD4924DB-2B95-2D4E-721B-7B75506E3BA4}"/>
              </a:ext>
            </a:extLst>
          </p:cNvPr>
          <p:cNvCxnSpPr>
            <a:cxnSpLocks/>
          </p:cNvCxnSpPr>
          <p:nvPr/>
        </p:nvCxnSpPr>
        <p:spPr>
          <a:xfrm flipV="1">
            <a:off x="4506869" y="602404"/>
            <a:ext cx="1357075" cy="557048"/>
          </a:xfrm>
          <a:prstGeom prst="bentConnector3">
            <a:avLst>
              <a:gd name="adj1" fmla="val 588"/>
            </a:avLst>
          </a:prstGeom>
          <a:ln w="762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A5DD4D-F1E4-944F-FE33-E6B5133DC813}"/>
              </a:ext>
            </a:extLst>
          </p:cNvPr>
          <p:cNvSpPr txBox="1"/>
          <p:nvPr/>
        </p:nvSpPr>
        <p:spPr>
          <a:xfrm>
            <a:off x="149948" y="20345"/>
            <a:ext cx="5900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Helvetica Light" panose="020B0403020202020204" pitchFamily="34" charset="0"/>
              </a:rPr>
              <a:t>Multi-scale Generator of StyleGAN2</a:t>
            </a:r>
          </a:p>
        </p:txBody>
      </p:sp>
    </p:spTree>
    <p:extLst>
      <p:ext uri="{BB962C8B-B14F-4D97-AF65-F5344CB8AC3E}">
        <p14:creationId xmlns:p14="http://schemas.microsoft.com/office/powerpoint/2010/main" val="1064193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DFA6B8C7-E92F-20AD-5F3E-2B6B4CAECA96}"/>
              </a:ext>
            </a:extLst>
          </p:cNvPr>
          <p:cNvSpPr>
            <a:spLocks/>
          </p:cNvSpPr>
          <p:nvPr/>
        </p:nvSpPr>
        <p:spPr>
          <a:xfrm>
            <a:off x="4423116" y="1204144"/>
            <a:ext cx="258899" cy="23074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8275FE-22CD-C9E6-0ED2-3CE2C4BB2A8E}"/>
              </a:ext>
            </a:extLst>
          </p:cNvPr>
          <p:cNvSpPr>
            <a:spLocks/>
          </p:cNvSpPr>
          <p:nvPr/>
        </p:nvSpPr>
        <p:spPr>
          <a:xfrm>
            <a:off x="4685651" y="1204144"/>
            <a:ext cx="258899" cy="230747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CBC3942-80CD-67C5-34B8-3F28CEF60735}"/>
              </a:ext>
            </a:extLst>
          </p:cNvPr>
          <p:cNvSpPr/>
          <p:nvPr/>
        </p:nvSpPr>
        <p:spPr>
          <a:xfrm>
            <a:off x="2491656" y="1932366"/>
            <a:ext cx="167507" cy="851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E535C1-88D7-2AA5-458B-69A13A593ABF}"/>
              </a:ext>
            </a:extLst>
          </p:cNvPr>
          <p:cNvSpPr/>
          <p:nvPr/>
        </p:nvSpPr>
        <p:spPr>
          <a:xfrm>
            <a:off x="2668003" y="1932366"/>
            <a:ext cx="167507" cy="851027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CF605E9-4240-7E5E-C380-4E93BBA40396}"/>
              </a:ext>
            </a:extLst>
          </p:cNvPr>
          <p:cNvSpPr/>
          <p:nvPr/>
        </p:nvSpPr>
        <p:spPr>
          <a:xfrm>
            <a:off x="2315309" y="1932366"/>
            <a:ext cx="167507" cy="851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E583FF8-1CB5-9337-D9EF-AB84950B4459}"/>
              </a:ext>
            </a:extLst>
          </p:cNvPr>
          <p:cNvSpPr/>
          <p:nvPr/>
        </p:nvSpPr>
        <p:spPr>
          <a:xfrm>
            <a:off x="3193769" y="1700933"/>
            <a:ext cx="167507" cy="13191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5A22B12-DA0E-5F56-0ABE-E733EE6AB456}"/>
              </a:ext>
            </a:extLst>
          </p:cNvPr>
          <p:cNvSpPr/>
          <p:nvPr/>
        </p:nvSpPr>
        <p:spPr>
          <a:xfrm>
            <a:off x="3370115" y="1700933"/>
            <a:ext cx="167507" cy="1319119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0BB775D-AC6D-4161-2A34-F0AE91D8163E}"/>
              </a:ext>
            </a:extLst>
          </p:cNvPr>
          <p:cNvSpPr/>
          <p:nvPr/>
        </p:nvSpPr>
        <p:spPr>
          <a:xfrm>
            <a:off x="3017422" y="1700933"/>
            <a:ext cx="167507" cy="1319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394710-20F8-31C1-A5FF-5A2519F99BA1}"/>
              </a:ext>
            </a:extLst>
          </p:cNvPr>
          <p:cNvSpPr/>
          <p:nvPr/>
        </p:nvSpPr>
        <p:spPr>
          <a:xfrm>
            <a:off x="3896514" y="1499598"/>
            <a:ext cx="167507" cy="17169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F53538D-9426-431F-1D7F-BEA8984B3CA7}"/>
              </a:ext>
            </a:extLst>
          </p:cNvPr>
          <p:cNvSpPr/>
          <p:nvPr/>
        </p:nvSpPr>
        <p:spPr>
          <a:xfrm>
            <a:off x="4072861" y="1499598"/>
            <a:ext cx="167507" cy="1716948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E4B91-B5FC-7822-126C-E302805E238D}"/>
              </a:ext>
            </a:extLst>
          </p:cNvPr>
          <p:cNvSpPr/>
          <p:nvPr/>
        </p:nvSpPr>
        <p:spPr>
          <a:xfrm>
            <a:off x="3720167" y="1499598"/>
            <a:ext cx="167507" cy="17169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88703D3-D6CC-A7F1-85AF-DBDE60DB6A9A}"/>
              </a:ext>
            </a:extLst>
          </p:cNvPr>
          <p:cNvSpPr/>
          <p:nvPr/>
        </p:nvSpPr>
        <p:spPr>
          <a:xfrm>
            <a:off x="4599462" y="1204144"/>
            <a:ext cx="167507" cy="2303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894B81-0F63-8137-78F5-916478BBA95D}"/>
              </a:ext>
            </a:extLst>
          </p:cNvPr>
          <p:cNvSpPr/>
          <p:nvPr/>
        </p:nvSpPr>
        <p:spPr>
          <a:xfrm>
            <a:off x="4775810" y="1204144"/>
            <a:ext cx="167507" cy="230322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E65F96-434F-0AA5-91AD-47F7AE84DBD2}"/>
              </a:ext>
            </a:extLst>
          </p:cNvPr>
          <p:cNvSpPr/>
          <p:nvPr/>
        </p:nvSpPr>
        <p:spPr>
          <a:xfrm>
            <a:off x="4423116" y="1204144"/>
            <a:ext cx="167507" cy="23032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CFDB521-AB87-8802-FDAA-F4DFEE70A78A}"/>
              </a:ext>
            </a:extLst>
          </p:cNvPr>
          <p:cNvGrpSpPr/>
          <p:nvPr/>
        </p:nvGrpSpPr>
        <p:grpSpPr>
          <a:xfrm>
            <a:off x="3249599" y="2091441"/>
            <a:ext cx="759429" cy="596958"/>
            <a:chOff x="6130567" y="1951356"/>
            <a:chExt cx="663300" cy="521394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A7B674-5A64-7243-2142-68B934F02ECC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22615765-A3FC-2D4F-A825-0E001C9EA599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014865-B262-E861-27D9-A799A0FCA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blipFill>
                  <a:blip r:embed="rId8"/>
                  <a:stretch>
                    <a:fillRect l="-2273" t="-41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11451650-C374-B8DC-47E6-B61B3D8E6665}"/>
              </a:ext>
            </a:extLst>
          </p:cNvPr>
          <p:cNvSpPr/>
          <p:nvPr/>
        </p:nvSpPr>
        <p:spPr>
          <a:xfrm>
            <a:off x="1964531" y="2091441"/>
            <a:ext cx="163616" cy="5289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59EC5B3-A8FF-EFD2-63DB-82848B760D19}"/>
              </a:ext>
            </a:extLst>
          </p:cNvPr>
          <p:cNvSpPr>
            <a:spLocks noChangeAspect="1"/>
          </p:cNvSpPr>
          <p:nvPr/>
        </p:nvSpPr>
        <p:spPr>
          <a:xfrm>
            <a:off x="864930" y="2256455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4730306-FCF7-76C4-B5C5-2EF7F2C09DED}"/>
              </a:ext>
            </a:extLst>
          </p:cNvPr>
          <p:cNvSpPr>
            <a:spLocks noChangeAspect="1"/>
          </p:cNvSpPr>
          <p:nvPr/>
        </p:nvSpPr>
        <p:spPr>
          <a:xfrm>
            <a:off x="1373797" y="2256455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6EAD9A6-4FA6-0D6F-6E84-EB6B0934FAF5}"/>
              </a:ext>
            </a:extLst>
          </p:cNvPr>
          <p:cNvSpPr>
            <a:spLocks noChangeAspect="1"/>
          </p:cNvSpPr>
          <p:nvPr/>
        </p:nvSpPr>
        <p:spPr>
          <a:xfrm>
            <a:off x="1119363" y="2256455"/>
            <a:ext cx="137160" cy="13716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7EF430D-9511-5C6D-8EB6-75572F552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3599" y="5131793"/>
            <a:ext cx="3360690" cy="5873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96432813-4004-8D77-CEFE-B943FA06C7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3599" y="4336748"/>
            <a:ext cx="3360692" cy="58730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D6F3254-27CB-6898-5997-484A8C6DC4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3019" y="5871231"/>
            <a:ext cx="3360690" cy="58730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CEC17A48-82DA-1A32-76EE-9FD10E33134F}"/>
              </a:ext>
            </a:extLst>
          </p:cNvPr>
          <p:cNvSpPr txBox="1"/>
          <p:nvPr/>
        </p:nvSpPr>
        <p:spPr>
          <a:xfrm>
            <a:off x="3100435" y="5995606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Block32-2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0172123-1D8E-4BAF-A5AA-6E3330E5F0FF}"/>
              </a:ext>
            </a:extLst>
          </p:cNvPr>
          <p:cNvSpPr txBox="1"/>
          <p:nvPr/>
        </p:nvSpPr>
        <p:spPr>
          <a:xfrm>
            <a:off x="3102396" y="5221229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Block32-1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F35F388-6608-14A4-D73D-0EF718311135}"/>
              </a:ext>
            </a:extLst>
          </p:cNvPr>
          <p:cNvSpPr txBox="1"/>
          <p:nvPr/>
        </p:nvSpPr>
        <p:spPr>
          <a:xfrm>
            <a:off x="3116519" y="4460530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Block32-0</a:t>
            </a:r>
          </a:p>
        </p:txBody>
      </p:sp>
      <p:sp>
        <p:nvSpPr>
          <p:cNvPr id="69" name="Down Arrow 68">
            <a:extLst>
              <a:ext uri="{FF2B5EF4-FFF2-40B4-BE49-F238E27FC236}">
                <a16:creationId xmlns:a16="http://schemas.microsoft.com/office/drawing/2014/main" id="{C5ABEE4D-447A-AEB6-04E6-FB74847A20F3}"/>
              </a:ext>
            </a:extLst>
          </p:cNvPr>
          <p:cNvSpPr/>
          <p:nvPr/>
        </p:nvSpPr>
        <p:spPr>
          <a:xfrm>
            <a:off x="3668584" y="3525177"/>
            <a:ext cx="623366" cy="535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0D26C64-3129-D9B2-FFEF-93333888C148}"/>
              </a:ext>
            </a:extLst>
          </p:cNvPr>
          <p:cNvGrpSpPr>
            <a:grpSpLocks noChangeAspect="1"/>
          </p:cNvGrpSpPr>
          <p:nvPr/>
        </p:nvGrpSpPr>
        <p:grpSpPr>
          <a:xfrm>
            <a:off x="6011242" y="530319"/>
            <a:ext cx="5881556" cy="2686227"/>
            <a:chOff x="4225263" y="568368"/>
            <a:chExt cx="7992842" cy="3650494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81FC9401-ADE4-55C5-16BB-1E9CFC2D8B9C}"/>
                </a:ext>
              </a:extLst>
            </p:cNvPr>
            <p:cNvGrpSpPr/>
            <p:nvPr/>
          </p:nvGrpSpPr>
          <p:grpSpPr>
            <a:xfrm>
              <a:off x="5697548" y="568368"/>
              <a:ext cx="6520557" cy="3650494"/>
              <a:chOff x="5232022" y="1518384"/>
              <a:chExt cx="6520557" cy="3650494"/>
            </a:xfrm>
          </p:grpSpPr>
          <p:pic>
            <p:nvPicPr>
              <p:cNvPr id="71" name="Picture 70" descr="A picture containing grass, dog, mammal, brown&#10;&#10;Description automatically generated">
                <a:extLst>
                  <a:ext uri="{FF2B5EF4-FFF2-40B4-BE49-F238E27FC236}">
                    <a16:creationId xmlns:a16="http://schemas.microsoft.com/office/drawing/2014/main" id="{4535F9AA-A81B-59CB-C6BB-463B2D6FFB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232022" y="4054813"/>
                <a:ext cx="6520557" cy="1114065"/>
              </a:xfrm>
              <a:prstGeom prst="rect">
                <a:avLst/>
              </a:prstGeom>
            </p:spPr>
          </p:pic>
          <p:pic>
            <p:nvPicPr>
              <p:cNvPr id="72" name="Picture 71" descr="A picture containing text, image&#10;&#10;Description automatically generated">
                <a:extLst>
                  <a:ext uri="{FF2B5EF4-FFF2-40B4-BE49-F238E27FC236}">
                    <a16:creationId xmlns:a16="http://schemas.microsoft.com/office/drawing/2014/main" id="{68B29F1D-61E5-3200-BD2C-EC4C185A66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32022" y="2785400"/>
                <a:ext cx="6520557" cy="1114065"/>
              </a:xfrm>
              <a:prstGeom prst="rect">
                <a:avLst/>
              </a:prstGeom>
            </p:spPr>
          </p:pic>
          <p:pic>
            <p:nvPicPr>
              <p:cNvPr id="78" name="Picture 77" descr="Shape&#10;&#10;Description automatically generated">
                <a:extLst>
                  <a:ext uri="{FF2B5EF4-FFF2-40B4-BE49-F238E27FC236}">
                    <a16:creationId xmlns:a16="http://schemas.microsoft.com/office/drawing/2014/main" id="{9DD66D81-DEB2-CB19-6882-BD36084634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232022" y="1518384"/>
                <a:ext cx="6520557" cy="1114065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7CF629F8-4C2E-A7CA-278C-6ED22880C784}"/>
                </a:ext>
              </a:extLst>
            </p:cNvPr>
            <p:cNvSpPr txBox="1"/>
            <p:nvPr/>
          </p:nvSpPr>
          <p:spPr>
            <a:xfrm>
              <a:off x="4225263" y="3490155"/>
              <a:ext cx="1516238" cy="46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600" dirty="0"/>
                <a:t>Block64-2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E14EB7D-8989-4695-C05C-E4AB60B45436}"/>
                </a:ext>
              </a:extLst>
            </p:cNvPr>
            <p:cNvSpPr txBox="1"/>
            <p:nvPr/>
          </p:nvSpPr>
          <p:spPr>
            <a:xfrm>
              <a:off x="4225263" y="2146021"/>
              <a:ext cx="1516238" cy="46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600" dirty="0"/>
                <a:t>Block64-1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8E53816-CE9D-0402-89DB-09596EF75513}"/>
                </a:ext>
              </a:extLst>
            </p:cNvPr>
            <p:cNvSpPr txBox="1"/>
            <p:nvPr/>
          </p:nvSpPr>
          <p:spPr>
            <a:xfrm>
              <a:off x="4225263" y="887712"/>
              <a:ext cx="1516238" cy="4600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KR" sz="1600" dirty="0"/>
                <a:t>Block64-0</a:t>
              </a:r>
            </a:p>
          </p:txBody>
        </p:sp>
      </p:grp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2DF86567-CD04-59C4-2BA5-C678DE97A35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103308" y="423188"/>
            <a:ext cx="340544" cy="1180728"/>
          </a:xfrm>
          <a:prstGeom prst="bentConnector2">
            <a:avLst/>
          </a:prstGeom>
          <a:ln w="762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800E602F-6C87-F1E2-BDA7-034EC61449BD}"/>
              </a:ext>
            </a:extLst>
          </p:cNvPr>
          <p:cNvCxnSpPr>
            <a:cxnSpLocks/>
          </p:cNvCxnSpPr>
          <p:nvPr/>
        </p:nvCxnSpPr>
        <p:spPr>
          <a:xfrm flipV="1">
            <a:off x="4855280" y="1060883"/>
            <a:ext cx="989486" cy="128218"/>
          </a:xfrm>
          <a:prstGeom prst="bentConnector3">
            <a:avLst>
              <a:gd name="adj1" fmla="val 1741"/>
            </a:avLst>
          </a:prstGeom>
          <a:ln w="762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>
            <a:extLst>
              <a:ext uri="{FF2B5EF4-FFF2-40B4-BE49-F238E27FC236}">
                <a16:creationId xmlns:a16="http://schemas.microsoft.com/office/drawing/2014/main" id="{FD4924DB-2B95-2D4E-721B-7B75506E3BA4}"/>
              </a:ext>
            </a:extLst>
          </p:cNvPr>
          <p:cNvCxnSpPr>
            <a:cxnSpLocks/>
          </p:cNvCxnSpPr>
          <p:nvPr/>
        </p:nvCxnSpPr>
        <p:spPr>
          <a:xfrm flipV="1">
            <a:off x="4506869" y="602404"/>
            <a:ext cx="1357075" cy="557048"/>
          </a:xfrm>
          <a:prstGeom prst="bentConnector3">
            <a:avLst>
              <a:gd name="adj1" fmla="val 588"/>
            </a:avLst>
          </a:prstGeom>
          <a:ln w="762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4D6A949B-49D7-6599-60EC-85725CECFBDA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1369" y="4141537"/>
            <a:ext cx="3360692" cy="2316999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BC86D4B6-D1BE-9861-B1F8-37BD88DD1CF3}"/>
              </a:ext>
            </a:extLst>
          </p:cNvPr>
          <p:cNvSpPr txBox="1"/>
          <p:nvPr/>
        </p:nvSpPr>
        <p:spPr>
          <a:xfrm>
            <a:off x="8957856" y="6458536"/>
            <a:ext cx="266771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>
                <a:latin typeface="Helvetica Light" panose="020B0403020202020204" pitchFamily="34" charset="0"/>
              </a:rPr>
              <a:t>contribution of each layer of StyleGAN2</a:t>
            </a:r>
            <a:br>
              <a:rPr lang="en-US" sz="1100">
                <a:latin typeface="Helvetica Light" panose="020B0403020202020204" pitchFamily="34" charset="0"/>
              </a:rPr>
            </a:br>
            <a:r>
              <a:rPr lang="en-US" sz="1100">
                <a:latin typeface="Helvetica Light" panose="020B0403020202020204" pitchFamily="34" charset="0"/>
              </a:rPr>
              <a:t>during the course of training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5DD4D-F1E4-944F-FE33-E6B5133DC813}"/>
              </a:ext>
            </a:extLst>
          </p:cNvPr>
          <p:cNvSpPr txBox="1"/>
          <p:nvPr/>
        </p:nvSpPr>
        <p:spPr>
          <a:xfrm>
            <a:off x="149948" y="20345"/>
            <a:ext cx="5900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Helvetica Light" panose="020B0403020202020204" pitchFamily="34" charset="0"/>
              </a:rPr>
              <a:t>Multi-scale Generator of StyleGAN2</a:t>
            </a:r>
          </a:p>
        </p:txBody>
      </p:sp>
    </p:spTree>
    <p:extLst>
      <p:ext uri="{BB962C8B-B14F-4D97-AF65-F5344CB8AC3E}">
        <p14:creationId xmlns:p14="http://schemas.microsoft.com/office/powerpoint/2010/main" val="48207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A4BD5F-BF77-E664-8C9A-6FEE12A95FBF}"/>
              </a:ext>
            </a:extLst>
          </p:cNvPr>
          <p:cNvSpPr txBox="1"/>
          <p:nvPr/>
        </p:nvSpPr>
        <p:spPr>
          <a:xfrm>
            <a:off x="1" y="164080"/>
            <a:ext cx="12191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Helvetica Light" panose="020B0403020202020204" pitchFamily="34" charset="0"/>
              </a:rPr>
              <a:t> Multi-scale input, multi-scale output adversarial loss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E740F65-7E41-10C5-C2DD-0EF1820B3FB4}"/>
              </a:ext>
            </a:extLst>
          </p:cNvPr>
          <p:cNvGrpSpPr/>
          <p:nvPr/>
        </p:nvGrpSpPr>
        <p:grpSpPr>
          <a:xfrm>
            <a:off x="153660" y="1146372"/>
            <a:ext cx="11884680" cy="3626142"/>
            <a:chOff x="153660" y="1212369"/>
            <a:chExt cx="11884680" cy="36261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F70253-FF18-C620-89BD-CC1199B1E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3660" y="1212369"/>
              <a:ext cx="6605056" cy="362614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D85C50-454B-0DBA-A51B-4AE957B8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85970" y="1212369"/>
              <a:ext cx="4952370" cy="362614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F41C66C2-4576-CA60-5A45-D841A614AB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0643" y="6385563"/>
            <a:ext cx="2743200" cy="365125"/>
          </a:xfrm>
          <a:prstGeom prst="rect">
            <a:avLst/>
          </a:prstGeom>
        </p:spPr>
        <p:txBody>
          <a:bodyPr/>
          <a:lstStyle/>
          <a:p>
            <a:fld id="{7BE7E389-0F35-4F44-A5B1-B1394EDC6D6F}" type="slidenum">
              <a:rPr kumimoji="1" lang="ko-Kore-KR" altLang="en-US" smtClean="0"/>
              <a:pPr/>
              <a:t>27</a:t>
            </a:fld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5F2D1-9DB9-4E6E-E5E5-EDA31E7C684B}"/>
              </a:ext>
            </a:extLst>
          </p:cNvPr>
          <p:cNvSpPr txBox="1"/>
          <p:nvPr/>
        </p:nvSpPr>
        <p:spPr>
          <a:xfrm>
            <a:off x="1330960" y="4877643"/>
            <a:ext cx="4413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rgbClr val="1F9C20"/>
                </a:solidFill>
                <a:latin typeface="Helvetica Light" panose="020B0403020202020204" pitchFamily="34" charset="0"/>
              </a:rPr>
              <a:t>Generator outputs an image pyramid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993962-7FF0-EE2C-AE78-C759117A2C49}"/>
              </a:ext>
            </a:extLst>
          </p:cNvPr>
          <p:cNvSpPr txBox="1"/>
          <p:nvPr/>
        </p:nvSpPr>
        <p:spPr>
          <a:xfrm>
            <a:off x="7085970" y="4872196"/>
            <a:ext cx="51603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rgbClr val="1F9C20"/>
                </a:solidFill>
                <a:latin typeface="Helvetica Light" panose="020B0403020202020204" pitchFamily="34" charset="0"/>
              </a:rPr>
              <a:t>Discriminator makes independent decision,</a:t>
            </a:r>
            <a:br>
              <a:rPr lang="en-US" sz="2000">
                <a:solidFill>
                  <a:srgbClr val="1F9C20"/>
                </a:solidFill>
                <a:latin typeface="Helvetica Light" panose="020B0403020202020204" pitchFamily="34" charset="0"/>
              </a:rPr>
            </a:br>
            <a:r>
              <a:rPr lang="en-US" sz="2000">
                <a:solidFill>
                  <a:srgbClr val="1F9C20"/>
                </a:solidFill>
                <a:latin typeface="Helvetica Light" panose="020B0403020202020204" pitchFamily="34" charset="0"/>
              </a:rPr>
              <a:t>one per every input-output scale. </a:t>
            </a:r>
          </a:p>
        </p:txBody>
      </p:sp>
    </p:spTree>
    <p:extLst>
      <p:ext uri="{BB962C8B-B14F-4D97-AF65-F5344CB8AC3E}">
        <p14:creationId xmlns:p14="http://schemas.microsoft.com/office/powerpoint/2010/main" val="804765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A4BD5F-BF77-E664-8C9A-6FEE12A95FBF}"/>
              </a:ext>
            </a:extLst>
          </p:cNvPr>
          <p:cNvSpPr txBox="1"/>
          <p:nvPr/>
        </p:nvSpPr>
        <p:spPr>
          <a:xfrm>
            <a:off x="1" y="1640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 pitchFamily="34" charset="0"/>
              </a:rPr>
              <a:t> StyleGAN2 tends to synthesize images</a:t>
            </a:r>
            <a:r>
              <a:rPr lang="ko-KR" altLang="en-US" sz="3200" dirty="0">
                <a:latin typeface="Helvetica Light" panose="020B0403020202020204" pitchFamily="34" charset="0"/>
              </a:rPr>
              <a:t> </a:t>
            </a:r>
            <a:r>
              <a:rPr lang="en-US" sz="3200" u="none" strike="noStrike" dirty="0">
                <a:effectLst/>
                <a:latin typeface="Helvetica Light" panose="020B0403020202020204" pitchFamily="34" charset="0"/>
              </a:rPr>
              <a:t>at the very last moment.</a:t>
            </a:r>
            <a:r>
              <a:rPr lang="en-US" sz="3600" dirty="0">
                <a:latin typeface="Helvetica Light" panose="020B0403020202020204" pitchFamily="34" charset="0"/>
              </a:rPr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C78792-619E-02A9-D3EA-5EFEEE037A46}"/>
              </a:ext>
            </a:extLst>
          </p:cNvPr>
          <p:cNvSpPr txBox="1">
            <a:spLocks/>
          </p:cNvSpPr>
          <p:nvPr/>
        </p:nvSpPr>
        <p:spPr>
          <a:xfrm>
            <a:off x="306308" y="914400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49325" lvl="3" indent="-275590"/>
            <a:endParaRPr lang="en-US" b="1">
              <a:solidFill>
                <a:srgbClr val="000000"/>
              </a:solidFill>
              <a:latin typeface="Adobe Clean Light"/>
            </a:endParaRPr>
          </a:p>
          <a:p>
            <a:pPr marL="551180" lvl="1" indent="-275590"/>
            <a:endParaRPr lang="en-US" sz="1800" b="1">
              <a:solidFill>
                <a:srgbClr val="000000"/>
              </a:solidFill>
              <a:latin typeface="Adobe Clean Light"/>
              <a:sym typeface="Wingdings" pitchFamily="2" charset="2"/>
            </a:endParaRPr>
          </a:p>
          <a:p>
            <a:pPr marL="551180" lvl="1" indent="-275590"/>
            <a:endParaRPr lang="en-US" sz="1800" b="1">
              <a:solidFill>
                <a:srgbClr val="000000"/>
              </a:solidFill>
              <a:latin typeface="Adobe Clean Light"/>
            </a:endParaRPr>
          </a:p>
          <a:p>
            <a:pPr marL="551180" lvl="1" indent="-275590"/>
            <a:endParaRPr lang="en-US" sz="1800" b="1">
              <a:solidFill>
                <a:srgbClr val="000000"/>
              </a:solidFill>
              <a:latin typeface="Adobe Clean Light" panose="020B0303020404020204" pitchFamily="34" charset="0"/>
            </a:endParaRPr>
          </a:p>
          <a:p>
            <a:pPr marL="275590" lvl="1"/>
            <a:br>
              <a:rPr lang="en-US" sz="2400">
                <a:latin typeface="Adobe Clean Light" panose="020B0303020404020204" pitchFamily="34" charset="0"/>
              </a:rPr>
            </a:br>
            <a:br>
              <a:rPr lang="en-US" sz="1800">
                <a:latin typeface="Adobe Clean Light" panose="020B0303020404020204" pitchFamily="34" charset="0"/>
              </a:rPr>
            </a:br>
            <a:endParaRPr lang="en-US" sz="1800" b="1" dirty="0">
              <a:latin typeface="Adobe Clean Light" panose="020B0303020404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7DEC928-B247-8305-FB78-6256B9EFEC23}"/>
              </a:ext>
            </a:extLst>
          </p:cNvPr>
          <p:cNvGrpSpPr/>
          <p:nvPr/>
        </p:nvGrpSpPr>
        <p:grpSpPr>
          <a:xfrm>
            <a:off x="5467986" y="1259654"/>
            <a:ext cx="6520557" cy="3650494"/>
            <a:chOff x="5232022" y="1518384"/>
            <a:chExt cx="6520557" cy="3650494"/>
          </a:xfrm>
        </p:grpSpPr>
        <p:pic>
          <p:nvPicPr>
            <p:cNvPr id="8" name="Picture 7" descr="A picture containing grass, dog, mammal, brown&#10;&#10;Description automatically generated">
              <a:extLst>
                <a:ext uri="{FF2B5EF4-FFF2-40B4-BE49-F238E27FC236}">
                  <a16:creationId xmlns:a16="http://schemas.microsoft.com/office/drawing/2014/main" id="{14EF2464-88AE-6CE6-CE1C-FF2E96610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2022" y="4054813"/>
              <a:ext cx="6520557" cy="1114065"/>
            </a:xfrm>
            <a:prstGeom prst="rect">
              <a:avLst/>
            </a:prstGeom>
          </p:spPr>
        </p:pic>
        <p:pic>
          <p:nvPicPr>
            <p:cNvPr id="9" name="Picture 8" descr="A picture containing text, image&#10;&#10;Description automatically generated">
              <a:extLst>
                <a:ext uri="{FF2B5EF4-FFF2-40B4-BE49-F238E27FC236}">
                  <a16:creationId xmlns:a16="http://schemas.microsoft.com/office/drawing/2014/main" id="{E86DA0B8-AC3C-8206-D615-F749DE76C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32022" y="2785400"/>
              <a:ext cx="6520557" cy="1114065"/>
            </a:xfrm>
            <a:prstGeom prst="rect">
              <a:avLst/>
            </a:prstGeom>
          </p:spPr>
        </p:pic>
        <p:pic>
          <p:nvPicPr>
            <p:cNvPr id="11" name="Picture 10" descr="Shape&#10;&#10;Description automatically generated">
              <a:extLst>
                <a:ext uri="{FF2B5EF4-FFF2-40B4-BE49-F238E27FC236}">
                  <a16:creationId xmlns:a16="http://schemas.microsoft.com/office/drawing/2014/main" id="{FA76F835-0CC3-F12C-D2A4-3D534CC42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2022" y="1518384"/>
              <a:ext cx="6520557" cy="111406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3A65AB-4141-A3A8-C618-045FFE270F49}"/>
              </a:ext>
            </a:extLst>
          </p:cNvPr>
          <p:cNvGrpSpPr/>
          <p:nvPr/>
        </p:nvGrpSpPr>
        <p:grpSpPr>
          <a:xfrm>
            <a:off x="949584" y="1447355"/>
            <a:ext cx="3360692" cy="3123734"/>
            <a:chOff x="1010093" y="1781763"/>
            <a:chExt cx="3360692" cy="312373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02ACC4-9157-4ADF-1982-BF7E949FE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0093" y="3135347"/>
              <a:ext cx="3360690" cy="58730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F2290EC-4A98-B358-0B3B-2B29D5590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0093" y="1781763"/>
              <a:ext cx="3360692" cy="5873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015E72A-7BF0-2059-CDB7-96534003A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0093" y="4318192"/>
              <a:ext cx="3360690" cy="587305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9D69965-1FEB-4AA2-C4B7-A532D7E967F2}"/>
              </a:ext>
            </a:extLst>
          </p:cNvPr>
          <p:cNvSpPr txBox="1"/>
          <p:nvPr/>
        </p:nvSpPr>
        <p:spPr>
          <a:xfrm>
            <a:off x="4452453" y="4181441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Block64-2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C9A91-B9FA-9F4F-A227-F4AC1D5B29D5}"/>
              </a:ext>
            </a:extLst>
          </p:cNvPr>
          <p:cNvSpPr txBox="1"/>
          <p:nvPr/>
        </p:nvSpPr>
        <p:spPr>
          <a:xfrm>
            <a:off x="1197839" y="5032158"/>
            <a:ext cx="3146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&lt;</a:t>
            </a:r>
            <a:r>
              <a:rPr lang="en-US" sz="2200" dirty="0"/>
              <a:t>Images a</a:t>
            </a:r>
            <a:r>
              <a:rPr lang="en-KR" sz="2200" dirty="0"/>
              <a:t>t 32 resolution</a:t>
            </a:r>
            <a:r>
              <a:rPr lang="en-US" altLang="ko-KR" sz="2200" dirty="0"/>
              <a:t>&gt;</a:t>
            </a:r>
            <a:endParaRPr lang="en-KR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186D62-0F00-5368-FDD3-EF3B83AFC76B}"/>
              </a:ext>
            </a:extLst>
          </p:cNvPr>
          <p:cNvSpPr txBox="1"/>
          <p:nvPr/>
        </p:nvSpPr>
        <p:spPr>
          <a:xfrm>
            <a:off x="7296173" y="5032157"/>
            <a:ext cx="314631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&lt;</a:t>
            </a:r>
            <a:r>
              <a:rPr lang="en-US" sz="2200" dirty="0"/>
              <a:t>Images a</a:t>
            </a:r>
            <a:r>
              <a:rPr lang="en-KR" sz="2200" dirty="0"/>
              <a:t>t 64 resolution</a:t>
            </a:r>
            <a:r>
              <a:rPr lang="en-US" altLang="ko-KR" sz="2200" dirty="0"/>
              <a:t>&gt;</a:t>
            </a:r>
            <a:endParaRPr lang="en-KR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6A7E-35A4-B4F6-52C5-2A57C0FE883D}"/>
                  </a:ext>
                </a:extLst>
              </p:cNvPr>
              <p:cNvSpPr txBox="1"/>
              <p:nvPr/>
            </p:nvSpPr>
            <p:spPr>
              <a:xfrm>
                <a:off x="1919740" y="5640760"/>
                <a:ext cx="82888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⟹</m:t>
                    </m:r>
                  </m:oMath>
                </a14:m>
                <a:r>
                  <a:rPr lang="ko-KR" altLang="en-US" sz="2400" b="0" i="0" dirty="0">
                    <a:solidFill>
                      <a:srgbClr val="C00000"/>
                    </a:solidFill>
                    <a:effectLst/>
                    <a:latin typeface="Calibri" panose="020F0502020204030204" pitchFamily="34" charset="0"/>
                    <a:ea typeface="Apple SD Gothic Neo" panose="02000300000000000000" pitchFamily="2" charset="-127"/>
                    <a:cs typeface="Calibri" panose="020F0502020204030204" pitchFamily="34" charset="0"/>
                  </a:rPr>
                  <a:t> </a:t>
                </a:r>
                <a:r>
                  <a:rPr lang="en-US" sz="2400" b="0" i="0" dirty="0">
                    <a:solidFill>
                      <a:srgbClr val="C00000"/>
                    </a:solidFill>
                    <a:effectLst/>
                    <a:latin typeface="Calibri" panose="020F0502020204030204" pitchFamily="34" charset="0"/>
                    <a:ea typeface="Apple SD Gothic Neo" panose="02000300000000000000" pitchFamily="2" charset="-127"/>
                    <a:cs typeface="Calibri" panose="020F0502020204030204" pitchFamily="34" charset="0"/>
                  </a:rPr>
                  <a:t>Intermediate images contribute very little to the final</a:t>
                </a:r>
                <a:r>
                  <a:rPr lang="ko-KR" altLang="en-US" sz="2400" b="0" i="0" dirty="0">
                    <a:solidFill>
                      <a:srgbClr val="C00000"/>
                    </a:solidFill>
                    <a:effectLst/>
                    <a:latin typeface="Calibri" panose="020F0502020204030204" pitchFamily="34" charset="0"/>
                    <a:ea typeface="Apple SD Gothic Neo" panose="02000300000000000000" pitchFamily="2" charset="-127"/>
                    <a:cs typeface="Calibri" panose="020F0502020204030204" pitchFamily="34" charset="0"/>
                  </a:rPr>
                  <a:t> </a:t>
                </a:r>
                <a:r>
                  <a:rPr lang="en-US" altLang="ko-KR" sz="2400" dirty="0">
                    <a:solidFill>
                      <a:srgbClr val="C00000"/>
                    </a:solidFill>
                    <a:latin typeface="Calibri" panose="020F0502020204030204" pitchFamily="34" charset="0"/>
                    <a:ea typeface="Apple SD Gothic Neo" panose="02000300000000000000" pitchFamily="2" charset="-127"/>
                    <a:cs typeface="Calibri" panose="020F0502020204030204" pitchFamily="34" charset="0"/>
                  </a:rPr>
                  <a:t>outputs.</a:t>
                </a:r>
                <a:endParaRPr lang="en-KR" sz="2400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5C86A7E-35A4-B4F6-52C5-2A57C0FE8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740" y="5640760"/>
                <a:ext cx="8288808" cy="461665"/>
              </a:xfrm>
              <a:prstGeom prst="rect">
                <a:avLst/>
              </a:prstGeom>
              <a:blipFill>
                <a:blip r:embed="rId9"/>
                <a:stretch>
                  <a:fillRect t="-8108" r="-917" b="-29730"/>
                </a:stretch>
              </a:blipFill>
            </p:spPr>
            <p:txBody>
              <a:bodyPr/>
              <a:lstStyle/>
              <a:p>
                <a:r>
                  <a:rPr lang="en-K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0ABE786-93CF-4EDA-C3FB-8FCC9FD16EDC}"/>
              </a:ext>
            </a:extLst>
          </p:cNvPr>
          <p:cNvSpPr txBox="1"/>
          <p:nvPr/>
        </p:nvSpPr>
        <p:spPr>
          <a:xfrm>
            <a:off x="4499518" y="2925314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Block64-1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DD5005-608E-233D-B9E7-264EA329EEA1}"/>
              </a:ext>
            </a:extLst>
          </p:cNvPr>
          <p:cNvSpPr txBox="1"/>
          <p:nvPr/>
        </p:nvSpPr>
        <p:spPr>
          <a:xfrm>
            <a:off x="4499518" y="1756396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Block64-0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B9D49E-2E55-E636-349D-347BC06B86CC}"/>
              </a:ext>
            </a:extLst>
          </p:cNvPr>
          <p:cNvSpPr txBox="1"/>
          <p:nvPr/>
        </p:nvSpPr>
        <p:spPr>
          <a:xfrm>
            <a:off x="0" y="4108159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Block32-2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1DAE4A-18E9-E6C8-1080-AF4E23A8DE2D}"/>
              </a:ext>
            </a:extLst>
          </p:cNvPr>
          <p:cNvSpPr txBox="1"/>
          <p:nvPr/>
        </p:nvSpPr>
        <p:spPr>
          <a:xfrm>
            <a:off x="0" y="2925314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Block32-1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98D66-6F01-4588-D689-D3458B56C528}"/>
              </a:ext>
            </a:extLst>
          </p:cNvPr>
          <p:cNvSpPr txBox="1"/>
          <p:nvPr/>
        </p:nvSpPr>
        <p:spPr>
          <a:xfrm>
            <a:off x="14123" y="1587119"/>
            <a:ext cx="10670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KR" sz="1600" dirty="0"/>
              <a:t>Block32-0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79E6D4-EC34-3D0B-1EE6-E79DFB49F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fld id="{7BE7E389-0F35-4F44-A5B1-B1394EDC6D6F}" type="slidenum">
              <a:rPr kumimoji="1" lang="ko-Kore-KR" altLang="en-US" smtClean="0"/>
              <a:pPr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1209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B59433-CA2F-A149-C095-9BB7504DA5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9849" y="1156569"/>
            <a:ext cx="7639342" cy="47074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8AFBF9-2186-2D21-64C7-69DDA22DF9EF}"/>
              </a:ext>
            </a:extLst>
          </p:cNvPr>
          <p:cNvSpPr txBox="1"/>
          <p:nvPr/>
        </p:nvSpPr>
        <p:spPr>
          <a:xfrm>
            <a:off x="238810" y="251525"/>
            <a:ext cx="40222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Helvetica Light" panose="020B0403020202020204" pitchFamily="34" charset="0"/>
              </a:rPr>
              <a:t>All contributions add up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1FF4EDBE-0603-8755-7EC8-4A8F0868A0DC}"/>
              </a:ext>
            </a:extLst>
          </p:cNvPr>
          <p:cNvSpPr/>
          <p:nvPr/>
        </p:nvSpPr>
        <p:spPr>
          <a:xfrm>
            <a:off x="5844784" y="1849120"/>
            <a:ext cx="502431" cy="396240"/>
          </a:xfrm>
          <a:prstGeom prst="arc">
            <a:avLst>
              <a:gd name="adj1" fmla="val 4572334"/>
              <a:gd name="adj2" fmla="val 16242324"/>
            </a:avLst>
          </a:prstGeom>
          <a:ln w="19050">
            <a:solidFill>
              <a:srgbClr val="1F9C2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D6880E78-D456-CD59-B06C-5A5028C3295F}"/>
              </a:ext>
            </a:extLst>
          </p:cNvPr>
          <p:cNvSpPr/>
          <p:nvPr/>
        </p:nvSpPr>
        <p:spPr>
          <a:xfrm>
            <a:off x="5817089" y="5059680"/>
            <a:ext cx="502431" cy="396240"/>
          </a:xfrm>
          <a:prstGeom prst="arc">
            <a:avLst>
              <a:gd name="adj1" fmla="val 4572334"/>
              <a:gd name="adj2" fmla="val 16242324"/>
            </a:avLst>
          </a:prstGeom>
          <a:ln w="19050">
            <a:solidFill>
              <a:srgbClr val="1F9C2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05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BF3EB6-F3E2-EFEE-63B2-BBA2E59E27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182" y="1227127"/>
            <a:ext cx="5997050" cy="440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1CCE91-B562-1FE7-EBF0-F8E2A43E8F17}"/>
              </a:ext>
            </a:extLst>
          </p:cNvPr>
          <p:cNvSpPr txBox="1"/>
          <p:nvPr/>
        </p:nvSpPr>
        <p:spPr>
          <a:xfrm>
            <a:off x="251182" y="233236"/>
            <a:ext cx="10296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GigaGAN: Scaling up GANs for text-to-image synthesis</a:t>
            </a:r>
          </a:p>
        </p:txBody>
      </p:sp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EF9A98BF-A57B-DF76-A71C-D940A91F7C7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9080" y="1666718"/>
            <a:ext cx="5326008" cy="35245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9E28C8D-8599-764C-1E1E-4B93CEEA3AF9}"/>
              </a:ext>
            </a:extLst>
          </p:cNvPr>
          <p:cNvSpPr txBox="1"/>
          <p:nvPr/>
        </p:nvSpPr>
        <p:spPr>
          <a:xfrm>
            <a:off x="8262719" y="6455487"/>
            <a:ext cx="3929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latin typeface="Helvetica Light" panose="020B0403020202020204" pitchFamily="34" charset="0"/>
              </a:rPr>
              <a:t>plot from StyleGAN-T (Sauer et al., 2023)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B26DC3-22F1-F664-FE1E-7C32E70A6543}"/>
              </a:ext>
            </a:extLst>
          </p:cNvPr>
          <p:cNvSpPr/>
          <p:nvPr/>
        </p:nvSpPr>
        <p:spPr>
          <a:xfrm>
            <a:off x="7558535" y="3983415"/>
            <a:ext cx="165705" cy="165705"/>
          </a:xfrm>
          <a:prstGeom prst="ellipse">
            <a:avLst/>
          </a:prstGeom>
          <a:solidFill>
            <a:srgbClr val="1F9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137520-2FA6-A04E-33DE-0E22D209184F}"/>
              </a:ext>
            </a:extLst>
          </p:cNvPr>
          <p:cNvSpPr txBox="1"/>
          <p:nvPr/>
        </p:nvSpPr>
        <p:spPr>
          <a:xfrm>
            <a:off x="7560035" y="4096392"/>
            <a:ext cx="1200019" cy="362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>
                <a:solidFill>
                  <a:srgbClr val="1F9C20"/>
                </a:solidFill>
                <a:latin typeface="Helvetica" pitchFamily="2" charset="0"/>
              </a:rPr>
              <a:t>GigaGAN</a:t>
            </a:r>
          </a:p>
        </p:txBody>
      </p:sp>
    </p:spTree>
    <p:extLst>
      <p:ext uri="{BB962C8B-B14F-4D97-AF65-F5344CB8AC3E}">
        <p14:creationId xmlns:p14="http://schemas.microsoft.com/office/powerpoint/2010/main" val="1792034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02163B69-C60D-634E-C122-66F782EC8917}"/>
              </a:ext>
            </a:extLst>
          </p:cNvPr>
          <p:cNvGraphicFramePr>
            <a:graphicFrameLocks/>
          </p:cNvGraphicFramePr>
          <p:nvPr/>
        </p:nvGraphicFramePr>
        <p:xfrm>
          <a:off x="1811804" y="1183249"/>
          <a:ext cx="8295346" cy="53505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Oval 22">
            <a:extLst>
              <a:ext uri="{FF2B5EF4-FFF2-40B4-BE49-F238E27FC236}">
                <a16:creationId xmlns:a16="http://schemas.microsoft.com/office/drawing/2014/main" id="{0F971A70-8D66-2E57-F1A9-3CCD2B1387B4}"/>
              </a:ext>
            </a:extLst>
          </p:cNvPr>
          <p:cNvSpPr/>
          <p:nvPr/>
        </p:nvSpPr>
        <p:spPr>
          <a:xfrm rot="1071873">
            <a:off x="3171628" y="3727975"/>
            <a:ext cx="4255773" cy="1301906"/>
          </a:xfrm>
          <a:prstGeom prst="ellipse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0BBFCD6-475D-0F1D-0888-49498893A4A4}"/>
              </a:ext>
            </a:extLst>
          </p:cNvPr>
          <p:cNvSpPr/>
          <p:nvPr/>
        </p:nvSpPr>
        <p:spPr>
          <a:xfrm>
            <a:off x="7185009" y="3951092"/>
            <a:ext cx="1586502" cy="1641096"/>
          </a:xfrm>
          <a:prstGeom prst="ellipse">
            <a:avLst/>
          </a:prstGeom>
          <a:solidFill>
            <a:schemeClr val="accent5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EB4FE64-6704-D11D-CC93-F69A1965E3D6}"/>
              </a:ext>
            </a:extLst>
          </p:cNvPr>
          <p:cNvSpPr>
            <a:spLocks/>
          </p:cNvSpPr>
          <p:nvPr/>
        </p:nvSpPr>
        <p:spPr>
          <a:xfrm>
            <a:off x="7498359" y="4397500"/>
            <a:ext cx="18288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33AAF-7107-8B24-7745-88A68BB803CE}"/>
              </a:ext>
            </a:extLst>
          </p:cNvPr>
          <p:cNvSpPr txBox="1"/>
          <p:nvPr/>
        </p:nvSpPr>
        <p:spPr>
          <a:xfrm>
            <a:off x="7485833" y="4003116"/>
            <a:ext cx="100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DALL-E 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6633EA8-37A6-1136-D138-5418AD98EE23}"/>
              </a:ext>
            </a:extLst>
          </p:cNvPr>
          <p:cNvSpPr>
            <a:spLocks/>
          </p:cNvSpPr>
          <p:nvPr/>
        </p:nvSpPr>
        <p:spPr>
          <a:xfrm>
            <a:off x="7905346" y="4848219"/>
            <a:ext cx="18288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A23B02-973C-F0E3-76CA-025D265733E6}"/>
              </a:ext>
            </a:extLst>
          </p:cNvPr>
          <p:cNvSpPr txBox="1"/>
          <p:nvPr/>
        </p:nvSpPr>
        <p:spPr>
          <a:xfrm>
            <a:off x="7887536" y="4985186"/>
            <a:ext cx="88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Imagen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3CA27E9-FF77-38C4-EBD3-12A82DBC0C51}"/>
              </a:ext>
            </a:extLst>
          </p:cNvPr>
          <p:cNvSpPr>
            <a:spLocks/>
          </p:cNvSpPr>
          <p:nvPr/>
        </p:nvSpPr>
        <p:spPr>
          <a:xfrm>
            <a:off x="9224670" y="4848219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AB41ED-7F1C-5000-7E1E-A7D46D5E8E2F}"/>
              </a:ext>
            </a:extLst>
          </p:cNvPr>
          <p:cNvSpPr txBox="1"/>
          <p:nvPr/>
        </p:nvSpPr>
        <p:spPr>
          <a:xfrm>
            <a:off x="3436191" y="4505968"/>
            <a:ext cx="1855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Part-i transformer</a:t>
            </a:r>
            <a:br>
              <a:rPr lang="en-US"/>
            </a:br>
            <a:r>
              <a:rPr lang="en-US"/>
              <a:t>in smaller sizes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78E5944-A411-E5C7-9B6B-59E7B412BF18}"/>
              </a:ext>
            </a:extLst>
          </p:cNvPr>
          <p:cNvSpPr>
            <a:spLocks/>
          </p:cNvSpPr>
          <p:nvPr/>
        </p:nvSpPr>
        <p:spPr>
          <a:xfrm>
            <a:off x="6779176" y="4704635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47799C8-EAB1-5464-F1A5-083803065693}"/>
              </a:ext>
            </a:extLst>
          </p:cNvPr>
          <p:cNvSpPr>
            <a:spLocks/>
          </p:cNvSpPr>
          <p:nvPr/>
        </p:nvSpPr>
        <p:spPr>
          <a:xfrm>
            <a:off x="4987091" y="437892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252A61A-9838-C641-8669-974DF31B1B0A}"/>
              </a:ext>
            </a:extLst>
          </p:cNvPr>
          <p:cNvSpPr>
            <a:spLocks/>
          </p:cNvSpPr>
          <p:nvPr/>
        </p:nvSpPr>
        <p:spPr>
          <a:xfrm>
            <a:off x="4035706" y="3929218"/>
            <a:ext cx="182880" cy="1828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ABD4FD1-853C-E2C7-3200-323ECF92ACDF}"/>
              </a:ext>
            </a:extLst>
          </p:cNvPr>
          <p:cNvSpPr/>
          <p:nvPr/>
        </p:nvSpPr>
        <p:spPr>
          <a:xfrm>
            <a:off x="8644713" y="4288706"/>
            <a:ext cx="1297422" cy="1301906"/>
          </a:xfrm>
          <a:prstGeom prst="ellipse">
            <a:avLst/>
          </a:prstGeom>
          <a:solidFill>
            <a:schemeClr val="accent2">
              <a:lumMod val="60000"/>
              <a:lumOff val="4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1ECE15-41EA-2AD0-AF58-CB7F65C0BE9E}"/>
              </a:ext>
            </a:extLst>
          </p:cNvPr>
          <p:cNvSpPr txBox="1"/>
          <p:nvPr/>
        </p:nvSpPr>
        <p:spPr>
          <a:xfrm>
            <a:off x="9372117" y="4943194"/>
            <a:ext cx="1855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Part-i transformer</a:t>
            </a:r>
            <a:br>
              <a:rPr lang="en-US"/>
            </a:br>
            <a:r>
              <a:rPr lang="en-US"/>
              <a:t>(largest model)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12F6AFA-2C28-F069-4104-2CB6D66E424D}"/>
              </a:ext>
            </a:extLst>
          </p:cNvPr>
          <p:cNvSpPr>
            <a:spLocks/>
          </p:cNvSpPr>
          <p:nvPr/>
        </p:nvSpPr>
        <p:spPr>
          <a:xfrm>
            <a:off x="2633574" y="2577658"/>
            <a:ext cx="182880" cy="18288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196451-4A61-3E1E-0DD2-7395178476E3}"/>
              </a:ext>
            </a:extLst>
          </p:cNvPr>
          <p:cNvSpPr txBox="1"/>
          <p:nvPr/>
        </p:nvSpPr>
        <p:spPr>
          <a:xfrm>
            <a:off x="2816454" y="2469936"/>
            <a:ext cx="211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StyleGAN2 (crashed)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098D749-7339-2A98-2C77-23D24FC0DBA7}"/>
              </a:ext>
            </a:extLst>
          </p:cNvPr>
          <p:cNvCxnSpPr>
            <a:cxnSpLocks/>
          </p:cNvCxnSpPr>
          <p:nvPr/>
        </p:nvCxnSpPr>
        <p:spPr>
          <a:xfrm>
            <a:off x="3074533" y="3509385"/>
            <a:ext cx="6770507" cy="1725828"/>
          </a:xfrm>
          <a:prstGeom prst="straightConnector1">
            <a:avLst/>
          </a:prstGeom>
          <a:ln w="190500" cap="rnd">
            <a:solidFill>
              <a:schemeClr val="bg1">
                <a:lumMod val="50000"/>
                <a:alpha val="57000"/>
              </a:schemeClr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A14C9FCF-6826-DACC-1283-1C7261623F0A}"/>
              </a:ext>
            </a:extLst>
          </p:cNvPr>
          <p:cNvSpPr/>
          <p:nvPr/>
        </p:nvSpPr>
        <p:spPr>
          <a:xfrm>
            <a:off x="5345438" y="4593271"/>
            <a:ext cx="165705" cy="165705"/>
          </a:xfrm>
          <a:prstGeom prst="ellipse">
            <a:avLst/>
          </a:prstGeom>
          <a:solidFill>
            <a:srgbClr val="1F9C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5420D-5637-5D1C-2888-D6B98378366D}"/>
              </a:ext>
            </a:extLst>
          </p:cNvPr>
          <p:cNvSpPr txBox="1"/>
          <p:nvPr/>
        </p:nvSpPr>
        <p:spPr>
          <a:xfrm>
            <a:off x="5346938" y="4706248"/>
            <a:ext cx="1200019" cy="362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b="1">
                <a:solidFill>
                  <a:srgbClr val="1F9C20"/>
                </a:solidFill>
                <a:latin typeface="Helvetica" pitchFamily="2" charset="0"/>
              </a:rPr>
              <a:t>GigaGAN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568616-1349-13D9-C414-703FB03FCD88}"/>
              </a:ext>
            </a:extLst>
          </p:cNvPr>
          <p:cNvSpPr txBox="1"/>
          <p:nvPr/>
        </p:nvSpPr>
        <p:spPr>
          <a:xfrm>
            <a:off x="251182" y="233236"/>
            <a:ext cx="10296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GigaGAN: Scaling up GANs for text-to-image synthesis</a:t>
            </a:r>
          </a:p>
        </p:txBody>
      </p:sp>
    </p:spTree>
    <p:extLst>
      <p:ext uri="{BB962C8B-B14F-4D97-AF65-F5344CB8AC3E}">
        <p14:creationId xmlns:p14="http://schemas.microsoft.com/office/powerpoint/2010/main" val="2972432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43A01-EE3B-5C7A-2C6E-E1F07DA84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7E389-0F35-4F44-A5B1-B1394EDC6D6F}" type="slidenum">
              <a:rPr kumimoji="1" lang="ko-Kore-KR" altLang="en-US" smtClean="0"/>
              <a:pPr/>
              <a:t>31</a:t>
            </a:fld>
            <a:r>
              <a:rPr kumimoji="1" lang="en-US" altLang="ko-KR"/>
              <a:t>/66</a:t>
            </a:r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6E045-3504-CFFA-FEED-02777925CF47}"/>
              </a:ext>
            </a:extLst>
          </p:cNvPr>
          <p:cNvSpPr txBox="1"/>
          <p:nvPr/>
        </p:nvSpPr>
        <p:spPr>
          <a:xfrm>
            <a:off x="1" y="164080"/>
            <a:ext cx="12191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Helvetica Light" panose="020B0403020202020204" pitchFamily="34" charset="0"/>
              </a:rPr>
              <a:t> Text-to-Image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E436E-6651-9CF7-8DB9-544E28D6F0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923293"/>
            <a:ext cx="10515600" cy="58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6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43A01-EE3B-5C7A-2C6E-E1F07DA84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7E389-0F35-4F44-A5B1-B1394EDC6D6F}" type="slidenum">
              <a:rPr kumimoji="1" lang="ko-Kore-KR" altLang="en-US" smtClean="0"/>
              <a:pPr/>
              <a:t>32</a:t>
            </a:fld>
            <a:r>
              <a:rPr kumimoji="1" lang="en-US" altLang="ko-KR"/>
              <a:t>/66</a:t>
            </a:r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D6E045-3504-CFFA-FEED-02777925CF47}"/>
              </a:ext>
            </a:extLst>
          </p:cNvPr>
          <p:cNvSpPr txBox="1"/>
          <p:nvPr/>
        </p:nvSpPr>
        <p:spPr>
          <a:xfrm>
            <a:off x="1" y="164080"/>
            <a:ext cx="12191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Helvetica Light" panose="020B0403020202020204" pitchFamily="34" charset="0"/>
              </a:rPr>
              <a:t> Text-to-Image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EE436E-6651-9CF7-8DB9-544E28D6F0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3514" y="923293"/>
            <a:ext cx="10184972" cy="582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05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43A01-EE3B-5C7A-2C6E-E1F07DA84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7E389-0F35-4F44-A5B1-B1394EDC6D6F}" type="slidenum">
              <a:rPr kumimoji="1" lang="ko-Kore-KR" altLang="en-US" smtClean="0"/>
              <a:pPr/>
              <a:t>33</a:t>
            </a:fld>
            <a:r>
              <a:rPr kumimoji="1" lang="en-US" altLang="ko-KR"/>
              <a:t>/66</a:t>
            </a:r>
            <a:endParaRPr kumimoji="1" lang="ko-Kore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30540-3FF3-658B-5079-CF62ACD837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047" y="922679"/>
            <a:ext cx="9197906" cy="58280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5B861-42A3-3D20-E4D7-1971588EC933}"/>
              </a:ext>
            </a:extLst>
          </p:cNvPr>
          <p:cNvSpPr txBox="1"/>
          <p:nvPr/>
        </p:nvSpPr>
        <p:spPr>
          <a:xfrm>
            <a:off x="1" y="164080"/>
            <a:ext cx="12191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latin typeface="Helvetica Light" panose="020B0403020202020204" pitchFamily="34" charset="0"/>
              </a:rPr>
              <a:t>still has some issues</a:t>
            </a:r>
          </a:p>
        </p:txBody>
      </p:sp>
    </p:spTree>
    <p:extLst>
      <p:ext uri="{BB962C8B-B14F-4D97-AF65-F5344CB8AC3E}">
        <p14:creationId xmlns:p14="http://schemas.microsoft.com/office/powerpoint/2010/main" val="2856442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D48-E842-F9C3-12B1-C46C6CD84D35}"/>
              </a:ext>
            </a:extLst>
          </p:cNvPr>
          <p:cNvSpPr txBox="1"/>
          <p:nvPr/>
        </p:nvSpPr>
        <p:spPr>
          <a:xfrm>
            <a:off x="251182" y="233236"/>
            <a:ext cx="12070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Classifier-Free Guidance behind the success of Diffusion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41082-95B5-59ED-8446-0654F1E00A6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80" y="1051560"/>
            <a:ext cx="1828800" cy="182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E79789-2856-B4F3-2D0B-F876B9BC0C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3056" y="1051560"/>
            <a:ext cx="1828800" cy="1828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CA886F-E32B-DDCA-B86D-B556EFC5695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232" y="1051560"/>
            <a:ext cx="18288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304954-14BC-3B77-DC2B-84350F571B7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408" y="1051560"/>
            <a:ext cx="1828800" cy="1828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20731E-214B-023F-DF20-341F22BC61F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584" y="1051560"/>
            <a:ext cx="1828800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24E5FB-2EA4-A3FB-85B7-6DFCAF0B285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7760" y="1051560"/>
            <a:ext cx="1828800" cy="182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0D8CD0-B777-50CA-DA34-2BED06FA310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880" y="3743960"/>
            <a:ext cx="1828800" cy="182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DA1CA-A275-070D-75F7-049CE27D5E8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3056" y="3743960"/>
            <a:ext cx="18288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AA7DE0-2572-C849-3698-7DF2B56749D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9232" y="3743960"/>
            <a:ext cx="1828800" cy="1828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A4102D-E9CF-C8B7-FE9C-AB16F0FCF441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5408" y="3743960"/>
            <a:ext cx="1828800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4C7DED-C68B-792B-09DB-8C1990D93512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1584" y="3743960"/>
            <a:ext cx="1828800" cy="182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CA18BC-4867-004C-3449-E4B07BB71001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7760" y="3743960"/>
            <a:ext cx="1828800" cy="1828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B97F2B7-C091-B082-3FA9-85961EE46D45}"/>
              </a:ext>
            </a:extLst>
          </p:cNvPr>
          <p:cNvSpPr txBox="1"/>
          <p:nvPr/>
        </p:nvSpPr>
        <p:spPr>
          <a:xfrm>
            <a:off x="436880" y="2880360"/>
            <a:ext cx="4745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Stable Diffusion v1.5 with guidance=7.5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EEBF59-BAEA-3212-5E21-4F91016C866C}"/>
              </a:ext>
            </a:extLst>
          </p:cNvPr>
          <p:cNvSpPr txBox="1"/>
          <p:nvPr/>
        </p:nvSpPr>
        <p:spPr>
          <a:xfrm>
            <a:off x="436880" y="5572760"/>
            <a:ext cx="47452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Stable Diffusion v1.5 with guidance=1.0</a:t>
            </a:r>
          </a:p>
        </p:txBody>
      </p:sp>
    </p:spTree>
    <p:extLst>
      <p:ext uri="{BB962C8B-B14F-4D97-AF65-F5344CB8AC3E}">
        <p14:creationId xmlns:p14="http://schemas.microsoft.com/office/powerpoint/2010/main" val="4050713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D48-E842-F9C3-12B1-C46C6CD84D35}"/>
              </a:ext>
            </a:extLst>
          </p:cNvPr>
          <p:cNvSpPr txBox="1"/>
          <p:nvPr/>
        </p:nvSpPr>
        <p:spPr>
          <a:xfrm>
            <a:off x="251182" y="233236"/>
            <a:ext cx="12070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Classifier-Free Guidance behind the success of Diffusion Models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004220-4AFC-6F10-E057-603E54EF6191}"/>
              </a:ext>
            </a:extLst>
          </p:cNvPr>
          <p:cNvGrpSpPr/>
          <p:nvPr/>
        </p:nvGrpSpPr>
        <p:grpSpPr>
          <a:xfrm>
            <a:off x="889298" y="837346"/>
            <a:ext cx="5683436" cy="1859043"/>
            <a:chOff x="228898" y="837346"/>
            <a:chExt cx="5683436" cy="18590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241082-95B5-59ED-8446-0654F1E00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898" y="837346"/>
              <a:ext cx="1828800" cy="1828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4E79789-2856-B4F3-2D0B-F876B9BC0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6216" y="849700"/>
              <a:ext cx="1828800" cy="1828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CA886F-E32B-DDCA-B86D-B556EFC5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3534" y="867589"/>
              <a:ext cx="1828800" cy="18288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0FB6D1-1E70-2CE0-DD73-FFE76050D65B}"/>
              </a:ext>
            </a:extLst>
          </p:cNvPr>
          <p:cNvGrpSpPr/>
          <p:nvPr/>
        </p:nvGrpSpPr>
        <p:grpSpPr>
          <a:xfrm>
            <a:off x="874545" y="4937760"/>
            <a:ext cx="5683436" cy="1828800"/>
            <a:chOff x="228898" y="4650145"/>
            <a:chExt cx="5683436" cy="18288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0D8CD0-B777-50CA-DA34-2BED06FA31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898" y="4650145"/>
              <a:ext cx="1828800" cy="1828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C2DA1CA-A275-070D-75F7-049CE27D5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6216" y="4650145"/>
              <a:ext cx="1828800" cy="1828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2AA7DE0-2572-C849-3698-7DF2B5674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3534" y="4650145"/>
              <a:ext cx="1828800" cy="1828800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B97F2B7-C091-B082-3FA9-85961EE46D45}"/>
              </a:ext>
            </a:extLst>
          </p:cNvPr>
          <p:cNvSpPr txBox="1"/>
          <p:nvPr/>
        </p:nvSpPr>
        <p:spPr>
          <a:xfrm>
            <a:off x="45101" y="1397803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guid=</a:t>
            </a:r>
            <a:br>
              <a:rPr lang="en-US" sz="2000">
                <a:latin typeface="Helvetica Light" panose="020B0403020202020204" pitchFamily="34" charset="0"/>
              </a:rPr>
            </a:br>
            <a:r>
              <a:rPr lang="en-US" sz="2000">
                <a:latin typeface="Helvetica Light" panose="020B0403020202020204" pitchFamily="34" charset="0"/>
              </a:rPr>
              <a:t>7.5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6E516-2024-1A7A-424D-2D7FA31143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6193" y="1051560"/>
            <a:ext cx="5274734" cy="452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3B213E-CA80-5D70-8842-0268A124EC43}"/>
              </a:ext>
            </a:extLst>
          </p:cNvPr>
          <p:cNvSpPr txBox="1"/>
          <p:nvPr/>
        </p:nvSpPr>
        <p:spPr>
          <a:xfrm>
            <a:off x="7456427" y="2912050"/>
            <a:ext cx="841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  <a:latin typeface="Helvetica Light" panose="020B0403020202020204" pitchFamily="34" charset="0"/>
              </a:rPr>
              <a:t>guid=1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5FABF4-F272-8789-DECE-08A623D1C8C2}"/>
              </a:ext>
            </a:extLst>
          </p:cNvPr>
          <p:cNvSpPr txBox="1"/>
          <p:nvPr/>
        </p:nvSpPr>
        <p:spPr>
          <a:xfrm>
            <a:off x="9758281" y="4023259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  <a:latin typeface="Helvetica Light" panose="020B0403020202020204" pitchFamily="34" charset="0"/>
              </a:rPr>
              <a:t>guid=7.5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A3E53CD-99C2-267D-FCB2-C62E14C830AA}"/>
              </a:ext>
            </a:extLst>
          </p:cNvPr>
          <p:cNvSpPr/>
          <p:nvPr/>
        </p:nvSpPr>
        <p:spPr>
          <a:xfrm>
            <a:off x="8209280" y="2678500"/>
            <a:ext cx="25896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D3D34D-FBDC-B06B-CAC1-64882901B1B6}"/>
              </a:ext>
            </a:extLst>
          </p:cNvPr>
          <p:cNvSpPr/>
          <p:nvPr/>
        </p:nvSpPr>
        <p:spPr>
          <a:xfrm>
            <a:off x="10575057" y="4328895"/>
            <a:ext cx="258962" cy="25603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C03CE21-1B80-1C2B-3D11-1E33523E97A8}"/>
              </a:ext>
            </a:extLst>
          </p:cNvPr>
          <p:cNvSpPr/>
          <p:nvPr/>
        </p:nvSpPr>
        <p:spPr>
          <a:xfrm>
            <a:off x="10678160" y="4023360"/>
            <a:ext cx="680720" cy="914400"/>
          </a:xfrm>
          <a:custGeom>
            <a:avLst/>
            <a:gdLst>
              <a:gd name="connsiteX0" fmla="*/ 182880 w 680720"/>
              <a:gd name="connsiteY0" fmla="*/ 50800 h 914400"/>
              <a:gd name="connsiteX1" fmla="*/ 193040 w 680720"/>
              <a:gd name="connsiteY1" fmla="*/ 426720 h 914400"/>
              <a:gd name="connsiteX2" fmla="*/ 91440 w 680720"/>
              <a:gd name="connsiteY2" fmla="*/ 701040 h 914400"/>
              <a:gd name="connsiteX3" fmla="*/ 0 w 680720"/>
              <a:gd name="connsiteY3" fmla="*/ 822960 h 914400"/>
              <a:gd name="connsiteX4" fmla="*/ 132080 w 680720"/>
              <a:gd name="connsiteY4" fmla="*/ 914400 h 914400"/>
              <a:gd name="connsiteX5" fmla="*/ 660400 w 680720"/>
              <a:gd name="connsiteY5" fmla="*/ 782320 h 914400"/>
              <a:gd name="connsiteX6" fmla="*/ 680720 w 680720"/>
              <a:gd name="connsiteY6" fmla="*/ 325120 h 914400"/>
              <a:gd name="connsiteX7" fmla="*/ 680720 w 680720"/>
              <a:gd name="connsiteY7" fmla="*/ 0 h 914400"/>
              <a:gd name="connsiteX8" fmla="*/ 182880 w 680720"/>
              <a:gd name="connsiteY8" fmla="*/ 508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0720" h="914400">
                <a:moveTo>
                  <a:pt x="182880" y="50800"/>
                </a:moveTo>
                <a:lnTo>
                  <a:pt x="193040" y="426720"/>
                </a:lnTo>
                <a:lnTo>
                  <a:pt x="91440" y="701040"/>
                </a:lnTo>
                <a:lnTo>
                  <a:pt x="0" y="822960"/>
                </a:lnTo>
                <a:lnTo>
                  <a:pt x="132080" y="914400"/>
                </a:lnTo>
                <a:lnTo>
                  <a:pt x="660400" y="782320"/>
                </a:lnTo>
                <a:lnTo>
                  <a:pt x="680720" y="325120"/>
                </a:lnTo>
                <a:lnTo>
                  <a:pt x="680720" y="0"/>
                </a:lnTo>
                <a:lnTo>
                  <a:pt x="182880" y="508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9360C22-B62D-1C2C-D06F-14E708D07026}"/>
              </a:ext>
            </a:extLst>
          </p:cNvPr>
          <p:cNvGrpSpPr/>
          <p:nvPr/>
        </p:nvGrpSpPr>
        <p:grpSpPr>
          <a:xfrm>
            <a:off x="879044" y="2890050"/>
            <a:ext cx="5683436" cy="1854049"/>
            <a:chOff x="228898" y="2720718"/>
            <a:chExt cx="5683436" cy="1854049"/>
          </a:xfrm>
        </p:grpSpPr>
        <p:pic>
          <p:nvPicPr>
            <p:cNvPr id="47106" name="Picture 2">
              <a:extLst>
                <a:ext uri="{FF2B5EF4-FFF2-40B4-BE49-F238E27FC236}">
                  <a16:creationId xmlns:a16="http://schemas.microsoft.com/office/drawing/2014/main" id="{0D564B04-41A8-464F-5780-2171342E02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898" y="274596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108" name="Picture 4">
              <a:extLst>
                <a:ext uri="{FF2B5EF4-FFF2-40B4-BE49-F238E27FC236}">
                  <a16:creationId xmlns:a16="http://schemas.microsoft.com/office/drawing/2014/main" id="{48CA7CA7-1C2B-E66B-6D2E-FEAAD20A40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6216" y="274596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110" name="Picture 6">
              <a:extLst>
                <a:ext uri="{FF2B5EF4-FFF2-40B4-BE49-F238E27FC236}">
                  <a16:creationId xmlns:a16="http://schemas.microsoft.com/office/drawing/2014/main" id="{3562E54F-F021-B03F-8CB7-7E1302B8D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3534" y="2720718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07F40963-2D94-1B68-B867-1A9CA5F43120}"/>
              </a:ext>
            </a:extLst>
          </p:cNvPr>
          <p:cNvSpPr txBox="1"/>
          <p:nvPr/>
        </p:nvSpPr>
        <p:spPr>
          <a:xfrm>
            <a:off x="24022" y="3450507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guid=</a:t>
            </a:r>
            <a:br>
              <a:rPr lang="en-US" sz="2000">
                <a:latin typeface="Helvetica Light" panose="020B0403020202020204" pitchFamily="34" charset="0"/>
              </a:rPr>
            </a:br>
            <a:r>
              <a:rPr lang="en-US" sz="2000">
                <a:latin typeface="Helvetica Light" panose="020B0403020202020204" pitchFamily="34" charset="0"/>
              </a:rPr>
              <a:t>2.0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F2B99B-5F8E-D4DB-27A1-AE5AF4E6D7EC}"/>
              </a:ext>
            </a:extLst>
          </p:cNvPr>
          <p:cNvSpPr txBox="1"/>
          <p:nvPr/>
        </p:nvSpPr>
        <p:spPr>
          <a:xfrm>
            <a:off x="56290" y="5381766"/>
            <a:ext cx="8691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guid=</a:t>
            </a:r>
            <a:br>
              <a:rPr lang="en-US" sz="2000">
                <a:latin typeface="Helvetica Light" panose="020B0403020202020204" pitchFamily="34" charset="0"/>
              </a:rPr>
            </a:br>
            <a:r>
              <a:rPr lang="en-US" sz="2000">
                <a:latin typeface="Helvetica Light" panose="020B0403020202020204" pitchFamily="34" charset="0"/>
              </a:rPr>
              <a:t>1.0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B0379E-C507-4F72-B1D2-B6CC5AA112FF}"/>
              </a:ext>
            </a:extLst>
          </p:cNvPr>
          <p:cNvSpPr txBox="1"/>
          <p:nvPr/>
        </p:nvSpPr>
        <p:spPr>
          <a:xfrm>
            <a:off x="9325217" y="4628732"/>
            <a:ext cx="10134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solidFill>
                  <a:srgbClr val="FF0000"/>
                </a:solidFill>
                <a:latin typeface="Helvetica Light" panose="020B0403020202020204" pitchFamily="34" charset="0"/>
              </a:rPr>
              <a:t>guid=2.0</a:t>
            </a:r>
          </a:p>
        </p:txBody>
      </p:sp>
    </p:spTree>
    <p:extLst>
      <p:ext uri="{BB962C8B-B14F-4D97-AF65-F5344CB8AC3E}">
        <p14:creationId xmlns:p14="http://schemas.microsoft.com/office/powerpoint/2010/main" val="324740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185D8E-1FD1-AED3-55B3-C107065ACB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273" y="812800"/>
            <a:ext cx="9773597" cy="5648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EF06EA-FC76-6158-D322-CAA0AA7469A2}"/>
              </a:ext>
            </a:extLst>
          </p:cNvPr>
          <p:cNvSpPr txBox="1"/>
          <p:nvPr/>
        </p:nvSpPr>
        <p:spPr>
          <a:xfrm>
            <a:off x="4978400" y="528320"/>
            <a:ext cx="1425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model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94C731-DEBF-1E53-7931-3E0E44A248C3}"/>
              </a:ext>
            </a:extLst>
          </p:cNvPr>
          <p:cNvSpPr txBox="1"/>
          <p:nvPr/>
        </p:nvSpPr>
        <p:spPr>
          <a:xfrm>
            <a:off x="6551053" y="220544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training</a:t>
            </a:r>
            <a:br>
              <a:rPr lang="en-US" sz="2000">
                <a:latin typeface="Helvetica Light" panose="020B0403020202020204" pitchFamily="34" charset="0"/>
              </a:rPr>
            </a:br>
            <a:r>
              <a:rPr lang="en-US" sz="2000">
                <a:latin typeface="Helvetica Light" panose="020B0403020202020204" pitchFamily="34" charset="0"/>
              </a:rPr>
              <a:t>amount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BF061-9304-6147-F9A4-241663CD47BE}"/>
              </a:ext>
            </a:extLst>
          </p:cNvPr>
          <p:cNvSpPr txBox="1"/>
          <p:nvPr/>
        </p:nvSpPr>
        <p:spPr>
          <a:xfrm>
            <a:off x="9477255" y="500816"/>
            <a:ext cx="9124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speed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0CCE32-3220-E5FF-9CE2-CD3861836D5F}"/>
              </a:ext>
            </a:extLst>
          </p:cNvPr>
          <p:cNvSpPr txBox="1"/>
          <p:nvPr/>
        </p:nvSpPr>
        <p:spPr>
          <a:xfrm>
            <a:off x="7941210" y="193040"/>
            <a:ext cx="1026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sample</a:t>
            </a:r>
            <a:br>
              <a:rPr lang="en-US" sz="2000">
                <a:latin typeface="Helvetica Light" panose="020B0403020202020204" pitchFamily="34" charset="0"/>
              </a:rPr>
            </a:br>
            <a:r>
              <a:rPr lang="en-US" sz="2000">
                <a:latin typeface="Helvetica Light" panose="020B0403020202020204" pitchFamily="34" charset="0"/>
              </a:rP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2689981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43A01-EE3B-5C7A-2C6E-E1F07DA84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7E389-0F35-4F44-A5B1-B1394EDC6D6F}" type="slidenum">
              <a:rPr kumimoji="1" lang="ko-Kore-KR" altLang="en-US" smtClean="0"/>
              <a:pPr/>
              <a:t>37</a:t>
            </a:fld>
            <a:r>
              <a:rPr kumimoji="1" lang="en-US" altLang="ko-KR"/>
              <a:t>/66</a:t>
            </a:r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FA0086-15B9-C749-DAB9-68170C496A5A}"/>
              </a:ext>
            </a:extLst>
          </p:cNvPr>
          <p:cNvSpPr txBox="1"/>
          <p:nvPr/>
        </p:nvSpPr>
        <p:spPr>
          <a:xfrm>
            <a:off x="1" y="164080"/>
            <a:ext cx="12191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C00000"/>
                </a:solidFill>
                <a:latin typeface="Adobe Clean" panose="020B0503020404020204" pitchFamily="34" charset="0"/>
              </a:rPr>
              <a:t> Failure cases (poor generation results)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9B219C-E312-931B-8374-2C3CBC4C88A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104" y="889929"/>
            <a:ext cx="9344891" cy="590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81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DA7A7A-2388-9C2B-D7BC-E7EE26426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3169" y="378460"/>
            <a:ext cx="6729730" cy="57683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27622B-4956-BD83-E87C-916C026756D1}"/>
              </a:ext>
            </a:extLst>
          </p:cNvPr>
          <p:cNvSpPr txBox="1"/>
          <p:nvPr/>
        </p:nvSpPr>
        <p:spPr>
          <a:xfrm>
            <a:off x="3515360" y="2753360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guidance=1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69B864-0B9A-522E-7BC5-59A16F7B2EFA}"/>
              </a:ext>
            </a:extLst>
          </p:cNvPr>
          <p:cNvSpPr txBox="1"/>
          <p:nvPr/>
        </p:nvSpPr>
        <p:spPr>
          <a:xfrm>
            <a:off x="5868034" y="5069840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guidance=2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099E4-4D26-4CBF-4D0F-352B69516488}"/>
              </a:ext>
            </a:extLst>
          </p:cNvPr>
          <p:cNvSpPr txBox="1"/>
          <p:nvPr/>
        </p:nvSpPr>
        <p:spPr>
          <a:xfrm>
            <a:off x="6552676" y="399288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guidance=7.5</a:t>
            </a:r>
          </a:p>
        </p:txBody>
      </p:sp>
    </p:spTree>
    <p:extLst>
      <p:ext uri="{BB962C8B-B14F-4D97-AF65-F5344CB8AC3E}">
        <p14:creationId xmlns:p14="http://schemas.microsoft.com/office/powerpoint/2010/main" val="763420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2D48-E842-F9C3-12B1-C46C6CD84D35}"/>
              </a:ext>
            </a:extLst>
          </p:cNvPr>
          <p:cNvSpPr txBox="1"/>
          <p:nvPr/>
        </p:nvSpPr>
        <p:spPr>
          <a:xfrm>
            <a:off x="251182" y="233236"/>
            <a:ext cx="12070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Classifier-Free Guidance behind the success of Diffusion 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D47F9-C4A4-44EF-6D40-B91AC461789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926043"/>
            <a:ext cx="7772400" cy="541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8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34010-1C44-0F4E-BA49-3574EEE8587D}"/>
              </a:ext>
            </a:extLst>
          </p:cNvPr>
          <p:cNvSpPr txBox="1"/>
          <p:nvPr/>
        </p:nvSpPr>
        <p:spPr>
          <a:xfrm>
            <a:off x="251182" y="233236"/>
            <a:ext cx="75632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Let’s start with a StyleGAN2 architecture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A0653-5589-B6DB-C9F6-7EB019CE0584}"/>
              </a:ext>
            </a:extLst>
          </p:cNvPr>
          <p:cNvSpPr txBox="1"/>
          <p:nvPr/>
        </p:nvSpPr>
        <p:spPr>
          <a:xfrm>
            <a:off x="1751916" y="5340571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Latent code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A73DBE-EBDD-AF9E-CB44-6FDD181B227F}"/>
              </a:ext>
            </a:extLst>
          </p:cNvPr>
          <p:cNvCxnSpPr>
            <a:cxnSpLocks/>
          </p:cNvCxnSpPr>
          <p:nvPr/>
        </p:nvCxnSpPr>
        <p:spPr>
          <a:xfrm>
            <a:off x="2867108" y="5243724"/>
            <a:ext cx="524204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52FDDE-1841-7024-DFBD-18E9470CA6F3}"/>
              </a:ext>
            </a:extLst>
          </p:cNvPr>
          <p:cNvCxnSpPr>
            <a:cxnSpLocks/>
          </p:cNvCxnSpPr>
          <p:nvPr/>
        </p:nvCxnSpPr>
        <p:spPr>
          <a:xfrm flipV="1">
            <a:off x="8264160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78E2BE-2AED-E4E3-60BC-A7C1427A04ED}"/>
              </a:ext>
            </a:extLst>
          </p:cNvPr>
          <p:cNvCxnSpPr>
            <a:cxnSpLocks/>
          </p:cNvCxnSpPr>
          <p:nvPr/>
        </p:nvCxnSpPr>
        <p:spPr>
          <a:xfrm flipV="1">
            <a:off x="7561415" y="4162909"/>
            <a:ext cx="0" cy="82176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D6A3A0-65BF-08CF-ECF5-0B115A65EC47}"/>
              </a:ext>
            </a:extLst>
          </p:cNvPr>
          <p:cNvCxnSpPr>
            <a:cxnSpLocks/>
          </p:cNvCxnSpPr>
          <p:nvPr/>
        </p:nvCxnSpPr>
        <p:spPr>
          <a:xfrm flipV="1">
            <a:off x="6859302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D491C0-E5DD-0879-50AB-AF4320B95F2E}"/>
              </a:ext>
            </a:extLst>
          </p:cNvPr>
          <p:cNvCxnSpPr>
            <a:cxnSpLocks/>
          </p:cNvCxnSpPr>
          <p:nvPr/>
        </p:nvCxnSpPr>
        <p:spPr>
          <a:xfrm flipV="1">
            <a:off x="9143456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47F316-F220-3ED0-B16F-B0FAF71DC51E}"/>
              </a:ext>
            </a:extLst>
          </p:cNvPr>
          <p:cNvCxnSpPr>
            <a:cxnSpLocks/>
          </p:cNvCxnSpPr>
          <p:nvPr/>
        </p:nvCxnSpPr>
        <p:spPr>
          <a:xfrm>
            <a:off x="5346396" y="4981250"/>
            <a:ext cx="379585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/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blipFill>
                <a:blip r:embed="rId2"/>
                <a:stretch>
                  <a:fillRect l="-14286" r="-12857" b="-1290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C6CA3DC-DA1D-3853-F529-DDA59352AF9B}"/>
              </a:ext>
            </a:extLst>
          </p:cNvPr>
          <p:cNvSpPr>
            <a:spLocks/>
          </p:cNvSpPr>
          <p:nvPr/>
        </p:nvSpPr>
        <p:spPr>
          <a:xfrm>
            <a:off x="8883356" y="2352224"/>
            <a:ext cx="258899" cy="23074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300C9-FD8A-83D6-1FB1-17B67F684A3B}"/>
              </a:ext>
            </a:extLst>
          </p:cNvPr>
          <p:cNvCxnSpPr>
            <a:cxnSpLocks/>
          </p:cNvCxnSpPr>
          <p:nvPr/>
        </p:nvCxnSpPr>
        <p:spPr>
          <a:xfrm flipV="1">
            <a:off x="8967109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/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be 19">
            <a:extLst>
              <a:ext uri="{FF2B5EF4-FFF2-40B4-BE49-F238E27FC236}">
                <a16:creationId xmlns:a16="http://schemas.microsoft.com/office/drawing/2014/main" id="{BF72E7A2-5C83-F205-7E66-11070F59FA52}"/>
              </a:ext>
            </a:extLst>
          </p:cNvPr>
          <p:cNvSpPr/>
          <p:nvPr/>
        </p:nvSpPr>
        <p:spPr>
          <a:xfrm>
            <a:off x="5010421" y="4838571"/>
            <a:ext cx="285357" cy="285357"/>
          </a:xfrm>
          <a:prstGeom prst="cube">
            <a:avLst>
              <a:gd name="adj" fmla="val 8215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B6ECB7-8806-1464-480D-EF7FF793C373}"/>
              </a:ext>
            </a:extLst>
          </p:cNvPr>
          <p:cNvCxnSpPr>
            <a:cxnSpLocks/>
          </p:cNvCxnSpPr>
          <p:nvPr/>
        </p:nvCxnSpPr>
        <p:spPr>
          <a:xfrm>
            <a:off x="4682922" y="4981250"/>
            <a:ext cx="303382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7E1EE5-9B2E-18E0-DC86-5A2AF9C2C693}"/>
              </a:ext>
            </a:extLst>
          </p:cNvPr>
          <p:cNvGrpSpPr/>
          <p:nvPr/>
        </p:nvGrpSpPr>
        <p:grpSpPr>
          <a:xfrm>
            <a:off x="3450336" y="4555001"/>
            <a:ext cx="1152850" cy="852500"/>
            <a:chOff x="4737837" y="3290988"/>
            <a:chExt cx="1006921" cy="74459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053CB5-CFAB-4685-2F2D-A5412E8838B4}"/>
                </a:ext>
              </a:extLst>
            </p:cNvPr>
            <p:cNvSpPr/>
            <p:nvPr/>
          </p:nvSpPr>
          <p:spPr>
            <a:xfrm>
              <a:off x="473783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0D2848-C306-93A4-0606-0E363073B753}"/>
                </a:ext>
              </a:extLst>
            </p:cNvPr>
            <p:cNvSpPr/>
            <p:nvPr/>
          </p:nvSpPr>
          <p:spPr>
            <a:xfrm>
              <a:off x="501553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F59CFE-5BFA-A8D1-318A-29FDDEF2DF34}"/>
                </a:ext>
              </a:extLst>
            </p:cNvPr>
            <p:cNvSpPr/>
            <p:nvPr/>
          </p:nvSpPr>
          <p:spPr>
            <a:xfrm>
              <a:off x="529322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C1402-857A-6167-B9BB-3DC7EB2F6906}"/>
                </a:ext>
              </a:extLst>
            </p:cNvPr>
            <p:cNvSpPr/>
            <p:nvPr/>
          </p:nvSpPr>
          <p:spPr>
            <a:xfrm>
              <a:off x="555821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F5C88D9-FD9D-90FB-E480-007056A55B36}"/>
              </a:ext>
            </a:extLst>
          </p:cNvPr>
          <p:cNvSpPr/>
          <p:nvPr/>
        </p:nvSpPr>
        <p:spPr>
          <a:xfrm>
            <a:off x="3711433" y="4775507"/>
            <a:ext cx="630653" cy="3975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/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30A8B9F2-79F9-8607-83F3-D6DA5B588822}"/>
              </a:ext>
            </a:extLst>
          </p:cNvPr>
          <p:cNvSpPr/>
          <p:nvPr/>
        </p:nvSpPr>
        <p:spPr>
          <a:xfrm>
            <a:off x="6951896" y="3080446"/>
            <a:ext cx="167507" cy="851027"/>
          </a:xfrm>
          <a:prstGeom prst="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C9E781-5751-6B7F-CCC7-D90F14B15958}"/>
              </a:ext>
            </a:extLst>
          </p:cNvPr>
          <p:cNvSpPr/>
          <p:nvPr/>
        </p:nvSpPr>
        <p:spPr>
          <a:xfrm>
            <a:off x="6775549" y="3080446"/>
            <a:ext cx="167507" cy="851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C0F8C3-810C-8406-EA2E-A096AF0173BA}"/>
              </a:ext>
            </a:extLst>
          </p:cNvPr>
          <p:cNvSpPr/>
          <p:nvPr/>
        </p:nvSpPr>
        <p:spPr>
          <a:xfrm>
            <a:off x="7654009" y="2849013"/>
            <a:ext cx="167507" cy="1319119"/>
          </a:xfrm>
          <a:prstGeom prst="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9F4C8C-99ED-0B02-C512-D2C03B068851}"/>
              </a:ext>
            </a:extLst>
          </p:cNvPr>
          <p:cNvSpPr/>
          <p:nvPr/>
        </p:nvSpPr>
        <p:spPr>
          <a:xfrm>
            <a:off x="7477662" y="2849013"/>
            <a:ext cx="167507" cy="1319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C1E2F35-5D5B-7F21-C6FA-EC9A75FC58EE}"/>
              </a:ext>
            </a:extLst>
          </p:cNvPr>
          <p:cNvSpPr/>
          <p:nvPr/>
        </p:nvSpPr>
        <p:spPr>
          <a:xfrm>
            <a:off x="8356754" y="2647678"/>
            <a:ext cx="167507" cy="1716948"/>
          </a:xfrm>
          <a:prstGeom prst="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565DF22-15D0-A7EF-40DE-F9C8C1D99890}"/>
              </a:ext>
            </a:extLst>
          </p:cNvPr>
          <p:cNvSpPr/>
          <p:nvPr/>
        </p:nvSpPr>
        <p:spPr>
          <a:xfrm>
            <a:off x="8180407" y="2647678"/>
            <a:ext cx="167507" cy="17169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90A6A5-1784-D5C3-37D0-B9F459509DE5}"/>
              </a:ext>
            </a:extLst>
          </p:cNvPr>
          <p:cNvSpPr/>
          <p:nvPr/>
        </p:nvSpPr>
        <p:spPr>
          <a:xfrm>
            <a:off x="9059702" y="2352224"/>
            <a:ext cx="167507" cy="2303224"/>
          </a:xfrm>
          <a:prstGeom prst="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948F23-1975-B483-F069-F430C263F914}"/>
              </a:ext>
            </a:extLst>
          </p:cNvPr>
          <p:cNvSpPr/>
          <p:nvPr/>
        </p:nvSpPr>
        <p:spPr>
          <a:xfrm>
            <a:off x="8883356" y="2352224"/>
            <a:ext cx="167507" cy="23032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0AC65C-901B-CEC7-7766-F0701EFD70D2}"/>
              </a:ext>
            </a:extLst>
          </p:cNvPr>
          <p:cNvGrpSpPr/>
          <p:nvPr/>
        </p:nvGrpSpPr>
        <p:grpSpPr>
          <a:xfrm>
            <a:off x="7709839" y="3239521"/>
            <a:ext cx="759429" cy="596958"/>
            <a:chOff x="6130567" y="1951356"/>
            <a:chExt cx="663300" cy="52139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52BC3A7-9352-C913-E671-09ACDDF8BAF1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C6B8CF5-B06D-4BC0-5E16-7B811DD52456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014865-B262-E861-27D9-A799A0FCA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blipFill>
                  <a:blip r:embed="rId8"/>
                  <a:stretch>
                    <a:fillRect l="-2273" t="-41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D18F340-4276-637C-6A4C-DFB8B0AB6337}"/>
              </a:ext>
            </a:extLst>
          </p:cNvPr>
          <p:cNvCxnSpPr>
            <a:cxnSpLocks/>
          </p:cNvCxnSpPr>
          <p:nvPr/>
        </p:nvCxnSpPr>
        <p:spPr>
          <a:xfrm flipV="1">
            <a:off x="7035650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B248F72-6D61-5063-4743-B90D04F8FBDF}"/>
              </a:ext>
            </a:extLst>
          </p:cNvPr>
          <p:cNvCxnSpPr>
            <a:cxnSpLocks/>
          </p:cNvCxnSpPr>
          <p:nvPr/>
        </p:nvCxnSpPr>
        <p:spPr>
          <a:xfrm flipV="1">
            <a:off x="7737763" y="4162909"/>
            <a:ext cx="0" cy="81050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BB56B1D-C7CD-6768-61C8-AE3884DBCE6C}"/>
              </a:ext>
            </a:extLst>
          </p:cNvPr>
          <p:cNvCxnSpPr>
            <a:cxnSpLocks/>
          </p:cNvCxnSpPr>
          <p:nvPr/>
        </p:nvCxnSpPr>
        <p:spPr>
          <a:xfrm flipV="1">
            <a:off x="8440508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25096F4-2207-E8F2-432B-2573E67502F0}"/>
              </a:ext>
            </a:extLst>
          </p:cNvPr>
          <p:cNvSpPr/>
          <p:nvPr/>
        </p:nvSpPr>
        <p:spPr>
          <a:xfrm rot="5400000">
            <a:off x="8114843" y="946840"/>
            <a:ext cx="377308" cy="1651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766372C-4DCA-4D3A-6699-9B117BD3524B}"/>
              </a:ext>
            </a:extLst>
          </p:cNvPr>
          <p:cNvSpPr/>
          <p:nvPr/>
        </p:nvSpPr>
        <p:spPr>
          <a:xfrm rot="5400000">
            <a:off x="7586150" y="1681455"/>
            <a:ext cx="167507" cy="1675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41155D-9EA0-EA0F-E96B-C5119EC7C76A}"/>
              </a:ext>
            </a:extLst>
          </p:cNvPr>
          <p:cNvSpPr txBox="1"/>
          <p:nvPr/>
        </p:nvSpPr>
        <p:spPr>
          <a:xfrm>
            <a:off x="7746064" y="1614753"/>
            <a:ext cx="1315196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Helvetica Light" panose="020B0403020202020204" pitchFamily="34" charset="0"/>
              </a:rPr>
              <a:t>Convolutional</a:t>
            </a:r>
            <a:endParaRPr lang="en-KR" sz="1100" dirty="0">
              <a:latin typeface="Helvetica Light" panose="020B0403020202020204" pitchFamily="34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512FC7D-229C-291C-B0D4-584E0E35749F}"/>
              </a:ext>
            </a:extLst>
          </p:cNvPr>
          <p:cNvCxnSpPr>
            <a:cxnSpLocks/>
          </p:cNvCxnSpPr>
          <p:nvPr/>
        </p:nvCxnSpPr>
        <p:spPr>
          <a:xfrm flipV="1">
            <a:off x="6506579" y="3836479"/>
            <a:ext cx="0" cy="114819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7E03C51-33EF-B242-72E5-A5B82ED33241}"/>
              </a:ext>
            </a:extLst>
          </p:cNvPr>
          <p:cNvSpPr/>
          <p:nvPr/>
        </p:nvSpPr>
        <p:spPr>
          <a:xfrm>
            <a:off x="6424771" y="3239521"/>
            <a:ext cx="163616" cy="5289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06229CB-7560-4E55-E991-892265061B7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1438" y="2268104"/>
            <a:ext cx="2493945" cy="2493945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49C609D2-BBF6-B880-612D-912316675855}"/>
              </a:ext>
            </a:extLst>
          </p:cNvPr>
          <p:cNvSpPr txBox="1"/>
          <p:nvPr/>
        </p:nvSpPr>
        <p:spPr>
          <a:xfrm>
            <a:off x="10431152" y="4762049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</a:rPr>
              <a:t>output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515385E-969E-0B93-95F6-49606C183AFC}"/>
              </a:ext>
            </a:extLst>
          </p:cNvPr>
          <p:cNvSpPr txBox="1"/>
          <p:nvPr/>
        </p:nvSpPr>
        <p:spPr>
          <a:xfrm>
            <a:off x="5129782" y="3340804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Constant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742A9-CA4E-6587-D0F7-D7002E31BDC9}"/>
              </a:ext>
            </a:extLst>
          </p:cNvPr>
          <p:cNvSpPr txBox="1"/>
          <p:nvPr/>
        </p:nvSpPr>
        <p:spPr>
          <a:xfrm>
            <a:off x="2974373" y="5596857"/>
            <a:ext cx="2223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rgbClr val="1F9C20"/>
                </a:solidFill>
                <a:latin typeface="Helvetica Light" panose="020B0403020202020204" pitchFamily="34" charset="0"/>
              </a:rPr>
              <a:t>Mapping Network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75F3E1-B0D1-04B7-579F-32778C792156}"/>
              </a:ext>
            </a:extLst>
          </p:cNvPr>
          <p:cNvSpPr txBox="1"/>
          <p:nvPr/>
        </p:nvSpPr>
        <p:spPr>
          <a:xfrm>
            <a:off x="6474307" y="2182463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rgbClr val="1F9C20"/>
                </a:solidFill>
                <a:latin typeface="Helvetica Light" panose="020B0403020202020204" pitchFamily="34" charset="0"/>
              </a:rPr>
              <a:t>Synthesis Network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D0BE5E-C07E-C274-0575-6889411BD89B}"/>
              </a:ext>
            </a:extLst>
          </p:cNvPr>
          <p:cNvSpPr txBox="1"/>
          <p:nvPr/>
        </p:nvSpPr>
        <p:spPr>
          <a:xfrm>
            <a:off x="6638864" y="5017853"/>
            <a:ext cx="2052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solidFill>
                  <a:srgbClr val="1F9C20"/>
                </a:solidFill>
                <a:latin typeface="Helvetica Light" panose="020B0403020202020204" pitchFamily="34" charset="0"/>
              </a:rPr>
              <a:t>style modulation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27D96D-DCF2-F0A4-4112-14B2EEEB74BA}"/>
              </a:ext>
            </a:extLst>
          </p:cNvPr>
          <p:cNvSpPr txBox="1"/>
          <p:nvPr/>
        </p:nvSpPr>
        <p:spPr>
          <a:xfrm>
            <a:off x="8519200" y="6402495"/>
            <a:ext cx="36728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StyleGAN2. Karras et al., 2019</a:t>
            </a:r>
          </a:p>
        </p:txBody>
      </p:sp>
    </p:spTree>
    <p:extLst>
      <p:ext uri="{BB962C8B-B14F-4D97-AF65-F5344CB8AC3E}">
        <p14:creationId xmlns:p14="http://schemas.microsoft.com/office/powerpoint/2010/main" val="3571230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43A01-EE3B-5C7A-2C6E-E1F07DA84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7E389-0F35-4F44-A5B1-B1394EDC6D6F}" type="slidenum">
              <a:rPr kumimoji="1" lang="ko-Kore-KR" altLang="en-US" smtClean="0"/>
              <a:pPr/>
              <a:t>40</a:t>
            </a:fld>
            <a:r>
              <a:rPr kumimoji="1" lang="en-US" altLang="ko-KR"/>
              <a:t>/66</a:t>
            </a:r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5A870-61B3-7443-39BB-CF47E03D3518}"/>
              </a:ext>
            </a:extLst>
          </p:cNvPr>
          <p:cNvSpPr txBox="1"/>
          <p:nvPr/>
        </p:nvSpPr>
        <p:spPr>
          <a:xfrm>
            <a:off x="1" y="16408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 pitchFamily="34" charset="0"/>
              </a:rPr>
              <a:t>Disentangled style control with text prompt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B5099-0B74-6DAB-7D06-2585E6254F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851" y="999627"/>
            <a:ext cx="10644298" cy="569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14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43A01-EE3B-5C7A-2C6E-E1F07DA84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7E389-0F35-4F44-A5B1-B1394EDC6D6F}" type="slidenum">
              <a:rPr kumimoji="1" lang="ko-Kore-KR" altLang="en-US" smtClean="0"/>
              <a:pPr/>
              <a:t>41</a:t>
            </a:fld>
            <a:r>
              <a:rPr kumimoji="1" lang="en-US" altLang="ko-KR"/>
              <a:t>/66</a:t>
            </a:r>
            <a:endParaRPr kumimoji="1" lang="ko-Kore-KR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B5099-0B74-6DAB-7D06-2585E6254F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851" y="999627"/>
            <a:ext cx="10644298" cy="2139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48C53C-0212-0984-7764-02151296EAC2}"/>
              </a:ext>
            </a:extLst>
          </p:cNvPr>
          <p:cNvSpPr txBox="1"/>
          <p:nvPr/>
        </p:nvSpPr>
        <p:spPr>
          <a:xfrm>
            <a:off x="3158930" y="6581340"/>
            <a:ext cx="1208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Helvetica Light" panose="020B0403020202020204" pitchFamily="34" charset="0"/>
              </a:rPr>
              <a:t>Latent code</a:t>
            </a:r>
            <a:endParaRPr lang="en-KR" sz="1100" dirty="0">
              <a:latin typeface="Helvetica Light" panose="020B0403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646532-CBD7-D113-CC00-C4A6B1F7AEEA}"/>
              </a:ext>
            </a:extLst>
          </p:cNvPr>
          <p:cNvCxnSpPr>
            <a:cxnSpLocks/>
          </p:cNvCxnSpPr>
          <p:nvPr/>
        </p:nvCxnSpPr>
        <p:spPr>
          <a:xfrm>
            <a:off x="4161373" y="6494285"/>
            <a:ext cx="47120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3AE250-7863-43D8-5588-49C24772A067}"/>
              </a:ext>
            </a:extLst>
          </p:cNvPr>
          <p:cNvCxnSpPr>
            <a:cxnSpLocks/>
          </p:cNvCxnSpPr>
          <p:nvPr/>
        </p:nvCxnSpPr>
        <p:spPr>
          <a:xfrm flipV="1">
            <a:off x="9012770" y="5703725"/>
            <a:ext cx="0" cy="5576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C67024-1A04-44F9-EC87-65602238A779}"/>
              </a:ext>
            </a:extLst>
          </p:cNvPr>
          <p:cNvCxnSpPr>
            <a:cxnSpLocks/>
          </p:cNvCxnSpPr>
          <p:nvPr/>
        </p:nvCxnSpPr>
        <p:spPr>
          <a:xfrm flipV="1">
            <a:off x="8381075" y="5522743"/>
            <a:ext cx="0" cy="73868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672A1-8915-8F4E-142D-4E959BB87128}"/>
              </a:ext>
            </a:extLst>
          </p:cNvPr>
          <p:cNvCxnSpPr>
            <a:cxnSpLocks/>
          </p:cNvCxnSpPr>
          <p:nvPr/>
        </p:nvCxnSpPr>
        <p:spPr>
          <a:xfrm flipV="1">
            <a:off x="7749947" y="5314706"/>
            <a:ext cx="0" cy="94671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FA632E-AE75-A42A-A4E3-79B4F20EDC75}"/>
              </a:ext>
            </a:extLst>
          </p:cNvPr>
          <p:cNvCxnSpPr>
            <a:cxnSpLocks/>
          </p:cNvCxnSpPr>
          <p:nvPr/>
        </p:nvCxnSpPr>
        <p:spPr>
          <a:xfrm flipV="1">
            <a:off x="9803167" y="5969306"/>
            <a:ext cx="0" cy="292117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9B9DC-D013-7027-7086-91F6E078B7C0}"/>
              </a:ext>
            </a:extLst>
          </p:cNvPr>
          <p:cNvCxnSpPr>
            <a:cxnSpLocks/>
          </p:cNvCxnSpPr>
          <p:nvPr/>
        </p:nvCxnSpPr>
        <p:spPr>
          <a:xfrm>
            <a:off x="6389999" y="6258347"/>
            <a:ext cx="341208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3AB884-8630-4810-6DD1-1BCAA11EAAFC}"/>
                  </a:ext>
                </a:extLst>
              </p:cNvPr>
              <p:cNvSpPr/>
              <p:nvPr/>
            </p:nvSpPr>
            <p:spPr>
              <a:xfrm>
                <a:off x="3369477" y="6335909"/>
                <a:ext cx="787541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1400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3AB884-8630-4810-6DD1-1BCAA11E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9477" y="6335909"/>
                <a:ext cx="787541" cy="307777"/>
              </a:xfrm>
              <a:prstGeom prst="rect">
                <a:avLst/>
              </a:prstGeom>
              <a:blipFill>
                <a:blip r:embed="rId4"/>
                <a:stretch>
                  <a:fillRect l="-4762" r="-3175" b="-7692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27A0DC-AE1C-927C-B50C-047E2B816C7D}"/>
              </a:ext>
            </a:extLst>
          </p:cNvPr>
          <p:cNvCxnSpPr>
            <a:cxnSpLocks/>
          </p:cNvCxnSpPr>
          <p:nvPr/>
        </p:nvCxnSpPr>
        <p:spPr>
          <a:xfrm flipV="1">
            <a:off x="9644650" y="5969306"/>
            <a:ext cx="0" cy="292117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FC8D32-C890-4C9D-EC85-CF7B72A28683}"/>
                  </a:ext>
                </a:extLst>
              </p:cNvPr>
              <p:cNvSpPr txBox="1"/>
              <p:nvPr/>
            </p:nvSpPr>
            <p:spPr>
              <a:xfrm>
                <a:off x="6054401" y="6365296"/>
                <a:ext cx="323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400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FC8D32-C890-4C9D-EC85-CF7B72A2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4401" y="6365296"/>
                <a:ext cx="323685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179449E0-EE9B-3B2F-6882-F55D4E0D4F3A}"/>
              </a:ext>
            </a:extLst>
          </p:cNvPr>
          <p:cNvSpPr/>
          <p:nvPr/>
        </p:nvSpPr>
        <p:spPr>
          <a:xfrm>
            <a:off x="6087992" y="6130094"/>
            <a:ext cx="256507" cy="256507"/>
          </a:xfrm>
          <a:prstGeom prst="cube">
            <a:avLst>
              <a:gd name="adj" fmla="val 8215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01B068-F7C9-172B-F7DB-8026557D3FFA}"/>
              </a:ext>
            </a:extLst>
          </p:cNvPr>
          <p:cNvCxnSpPr>
            <a:cxnSpLocks/>
          </p:cNvCxnSpPr>
          <p:nvPr/>
        </p:nvCxnSpPr>
        <p:spPr>
          <a:xfrm>
            <a:off x="5793604" y="6258347"/>
            <a:ext cx="27270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42D91E-916D-A04B-8325-AD26086B8693}"/>
              </a:ext>
            </a:extLst>
          </p:cNvPr>
          <p:cNvCxnSpPr>
            <a:cxnSpLocks/>
          </p:cNvCxnSpPr>
          <p:nvPr/>
        </p:nvCxnSpPr>
        <p:spPr>
          <a:xfrm>
            <a:off x="5203415" y="3834561"/>
            <a:ext cx="2599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5108-70F3-72C5-2EF9-598E50158CB5}"/>
              </a:ext>
            </a:extLst>
          </p:cNvPr>
          <p:cNvSpPr/>
          <p:nvPr/>
        </p:nvSpPr>
        <p:spPr>
          <a:xfrm>
            <a:off x="2974999" y="4373835"/>
            <a:ext cx="1230487" cy="43088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Helvetica Light" panose="020B0403020202020204" pitchFamily="34" charset="0"/>
              </a:rPr>
              <a:t>Pretrained</a:t>
            </a:r>
            <a:br>
              <a:rPr lang="en-US" sz="1100" dirty="0">
                <a:latin typeface="Helvetica Light" panose="020B0403020202020204" pitchFamily="34" charset="0"/>
              </a:rPr>
            </a:br>
            <a:r>
              <a:rPr lang="en-US" sz="11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A2C12-F5BF-E8E1-3DBF-4C33513E9208}"/>
              </a:ext>
            </a:extLst>
          </p:cNvPr>
          <p:cNvGrpSpPr/>
          <p:nvPr/>
        </p:nvGrpSpPr>
        <p:grpSpPr>
          <a:xfrm>
            <a:off x="2990365" y="3274977"/>
            <a:ext cx="1123439" cy="1119168"/>
            <a:chOff x="3433782" y="3975947"/>
            <a:chExt cx="547301" cy="54522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EFB8258-75F0-CD42-4AAA-C38289078A1D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6F95861-F8B6-1161-241D-DFC42EF18BC3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6A25ABC-E8F3-19B7-96DF-AE27338D7632}"/>
                </a:ext>
              </a:extLst>
            </p:cNvPr>
            <p:cNvSpPr/>
            <p:nvPr/>
          </p:nvSpPr>
          <p:spPr>
            <a:xfrm>
              <a:off x="3843687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A2E4D8-00D6-FE2B-5520-4E1A6BB8EAC6}"/>
                </a:ext>
              </a:extLst>
            </p:cNvPr>
            <p:cNvSpPr/>
            <p:nvPr/>
          </p:nvSpPr>
          <p:spPr>
            <a:xfrm>
              <a:off x="3504165" y="4115934"/>
              <a:ext cx="406536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Graphic 23" descr="Lock with solid fill">
            <a:extLst>
              <a:ext uri="{FF2B5EF4-FFF2-40B4-BE49-F238E27FC236}">
                <a16:creationId xmlns:a16="http://schemas.microsoft.com/office/drawing/2014/main" id="{5ECC2B58-F3C9-01F4-536A-A9124ECE97B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8305" t="10526" r="19507" b="10234"/>
          <a:stretch/>
        </p:blipFill>
        <p:spPr>
          <a:xfrm>
            <a:off x="3742592" y="3798586"/>
            <a:ext cx="189684" cy="24169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F4E93A-F577-0A98-3E4D-708A175EEFB4}"/>
              </a:ext>
            </a:extLst>
          </p:cNvPr>
          <p:cNvCxnSpPr>
            <a:cxnSpLocks/>
          </p:cNvCxnSpPr>
          <p:nvPr/>
        </p:nvCxnSpPr>
        <p:spPr>
          <a:xfrm>
            <a:off x="4163367" y="3834561"/>
            <a:ext cx="22287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E50C0D-4F55-B602-EE8F-48E35A3BF3C3}"/>
              </a:ext>
            </a:extLst>
          </p:cNvPr>
          <p:cNvSpPr txBox="1"/>
          <p:nvPr/>
        </p:nvSpPr>
        <p:spPr>
          <a:xfrm>
            <a:off x="3094264" y="3627724"/>
            <a:ext cx="83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CLIP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A72CBC-2D50-D867-7D12-84B3A0FD6299}"/>
              </a:ext>
            </a:extLst>
          </p:cNvPr>
          <p:cNvCxnSpPr>
            <a:cxnSpLocks/>
          </p:cNvCxnSpPr>
          <p:nvPr/>
        </p:nvCxnSpPr>
        <p:spPr>
          <a:xfrm flipV="1">
            <a:off x="4335927" y="4606869"/>
            <a:ext cx="0" cy="141155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F4F7E0-915E-9464-F806-F259EF8B1B80}"/>
              </a:ext>
            </a:extLst>
          </p:cNvPr>
          <p:cNvCxnSpPr>
            <a:cxnSpLocks/>
          </p:cNvCxnSpPr>
          <p:nvPr/>
        </p:nvCxnSpPr>
        <p:spPr>
          <a:xfrm>
            <a:off x="4335927" y="4606869"/>
            <a:ext cx="166954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64F7DC-31E1-8CC1-C986-4CCBFCC472CC}"/>
              </a:ext>
            </a:extLst>
          </p:cNvPr>
          <p:cNvSpPr txBox="1"/>
          <p:nvPr/>
        </p:nvSpPr>
        <p:spPr>
          <a:xfrm>
            <a:off x="1757484" y="3548379"/>
            <a:ext cx="1209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1100" b="0" i="0" dirty="0">
                <a:solidFill>
                  <a:srgbClr val="1D1C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cube on tabletop</a:t>
            </a:r>
            <a:r>
              <a:rPr lang="en-US" altLang="ko-KR" sz="11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11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507F8-15BF-02E8-4F32-4D4F4AE26161}"/>
              </a:ext>
            </a:extLst>
          </p:cNvPr>
          <p:cNvSpPr/>
          <p:nvPr/>
        </p:nvSpPr>
        <p:spPr>
          <a:xfrm>
            <a:off x="4190118" y="4373835"/>
            <a:ext cx="1235332" cy="43088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Helvetica Light" panose="020B0403020202020204" pitchFamily="34" charset="0"/>
              </a:rPr>
              <a:t>Learned</a:t>
            </a:r>
            <a:br>
              <a:rPr lang="en-US" sz="1100" dirty="0">
                <a:latin typeface="Helvetica Light" panose="020B0403020202020204" pitchFamily="34" charset="0"/>
              </a:rPr>
            </a:br>
            <a:r>
              <a:rPr lang="en-US" sz="11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E3184B-D1DD-BD16-450E-207ADA78D2D5}"/>
              </a:ext>
            </a:extLst>
          </p:cNvPr>
          <p:cNvGrpSpPr/>
          <p:nvPr/>
        </p:nvGrpSpPr>
        <p:grpSpPr>
          <a:xfrm>
            <a:off x="4685636" y="5875193"/>
            <a:ext cx="1036294" cy="766310"/>
            <a:chOff x="4737837" y="3290988"/>
            <a:chExt cx="1006921" cy="74459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9097AD2-1D28-87B6-9D55-965A34777C18}"/>
                </a:ext>
              </a:extLst>
            </p:cNvPr>
            <p:cNvSpPr/>
            <p:nvPr/>
          </p:nvSpPr>
          <p:spPr>
            <a:xfrm>
              <a:off x="473783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97BCA4-1DE5-FF87-E9BE-1ADCF28DC6C3}"/>
                </a:ext>
              </a:extLst>
            </p:cNvPr>
            <p:cNvSpPr/>
            <p:nvPr/>
          </p:nvSpPr>
          <p:spPr>
            <a:xfrm>
              <a:off x="501553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DBA50F-D15F-0BD7-8EA2-F52E31610A6B}"/>
                </a:ext>
              </a:extLst>
            </p:cNvPr>
            <p:cNvSpPr/>
            <p:nvPr/>
          </p:nvSpPr>
          <p:spPr>
            <a:xfrm>
              <a:off x="529322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B047A1-C439-C1DD-7265-9928C44EA4FF}"/>
                </a:ext>
              </a:extLst>
            </p:cNvPr>
            <p:cNvSpPr/>
            <p:nvPr/>
          </p:nvSpPr>
          <p:spPr>
            <a:xfrm>
              <a:off x="555821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2CF6347-460D-C5C1-7472-3A68D69C1A72}"/>
              </a:ext>
            </a:extLst>
          </p:cNvPr>
          <p:cNvSpPr/>
          <p:nvPr/>
        </p:nvSpPr>
        <p:spPr>
          <a:xfrm>
            <a:off x="4920335" y="6073405"/>
            <a:ext cx="566892" cy="3573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078064-58B9-5AD0-50DA-714B9327E2BE}"/>
                  </a:ext>
                </a:extLst>
              </p:cNvPr>
              <p:cNvSpPr/>
              <p:nvPr/>
            </p:nvSpPr>
            <p:spPr>
              <a:xfrm>
                <a:off x="4970223" y="6045405"/>
                <a:ext cx="489129" cy="369332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078064-58B9-5AD0-50DA-714B9327E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223" y="6045405"/>
                <a:ext cx="48912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F706EF-2841-79C4-8AEF-5D90591DC6C6}"/>
              </a:ext>
            </a:extLst>
          </p:cNvPr>
          <p:cNvCxnSpPr>
            <a:cxnSpLocks/>
          </p:cNvCxnSpPr>
          <p:nvPr/>
        </p:nvCxnSpPr>
        <p:spPr>
          <a:xfrm>
            <a:off x="4335927" y="6018424"/>
            <a:ext cx="296651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DED011-98F9-98A9-94EA-122B431F3F9A}"/>
              </a:ext>
            </a:extLst>
          </p:cNvPr>
          <p:cNvGrpSpPr/>
          <p:nvPr/>
        </p:nvGrpSpPr>
        <p:grpSpPr>
          <a:xfrm>
            <a:off x="4424836" y="3293843"/>
            <a:ext cx="702737" cy="1119168"/>
            <a:chOff x="3433782" y="3975947"/>
            <a:chExt cx="342349" cy="54522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01371FD-F6DC-D8EC-9A87-B7B52C9936E2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5A16C0D-6300-4B92-8D8E-70789DE505CF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03AC20-7F03-9DE0-2D00-4937D48EFD6D}"/>
                </a:ext>
              </a:extLst>
            </p:cNvPr>
            <p:cNvSpPr/>
            <p:nvPr/>
          </p:nvSpPr>
          <p:spPr>
            <a:xfrm>
              <a:off x="3496110" y="4115934"/>
              <a:ext cx="217692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BE5445-DEA6-F7E9-E942-9E3BFF276469}"/>
                  </a:ext>
                </a:extLst>
              </p:cNvPr>
              <p:cNvSpPr/>
              <p:nvPr/>
            </p:nvSpPr>
            <p:spPr>
              <a:xfrm>
                <a:off x="4493362" y="3647536"/>
                <a:ext cx="578504" cy="369332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BE5445-DEA6-F7E9-E942-9E3BFF276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3362" y="3647536"/>
                <a:ext cx="57850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9B916-7A0F-E39F-8643-EC77F420BF81}"/>
              </a:ext>
            </a:extLst>
          </p:cNvPr>
          <p:cNvCxnSpPr>
            <a:cxnSpLocks/>
          </p:cNvCxnSpPr>
          <p:nvPr/>
        </p:nvCxnSpPr>
        <p:spPr>
          <a:xfrm flipV="1">
            <a:off x="7908466" y="5314706"/>
            <a:ext cx="0" cy="94671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927B2B-9FCF-81B5-CA24-1889E269CA66}"/>
              </a:ext>
            </a:extLst>
          </p:cNvPr>
          <p:cNvCxnSpPr>
            <a:cxnSpLocks/>
          </p:cNvCxnSpPr>
          <p:nvPr/>
        </p:nvCxnSpPr>
        <p:spPr>
          <a:xfrm flipV="1">
            <a:off x="8539593" y="5522743"/>
            <a:ext cx="0" cy="728564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F45C6CB-E89B-458C-7132-24F86D9BCB67}"/>
              </a:ext>
            </a:extLst>
          </p:cNvPr>
          <p:cNvCxnSpPr>
            <a:cxnSpLocks/>
          </p:cNvCxnSpPr>
          <p:nvPr/>
        </p:nvCxnSpPr>
        <p:spPr>
          <a:xfrm flipV="1">
            <a:off x="9171289" y="5703725"/>
            <a:ext cx="0" cy="5576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72867C-AB91-503F-384F-A85D22C25021}"/>
              </a:ext>
            </a:extLst>
          </p:cNvPr>
          <p:cNvCxnSpPr>
            <a:cxnSpLocks/>
          </p:cNvCxnSpPr>
          <p:nvPr/>
        </p:nvCxnSpPr>
        <p:spPr>
          <a:xfrm flipV="1">
            <a:off x="7432885" y="5229315"/>
            <a:ext cx="0" cy="1032107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B711D4F-158B-3D13-7039-8B40B36D91DA}"/>
              </a:ext>
            </a:extLst>
          </p:cNvPr>
          <p:cNvSpPr txBox="1"/>
          <p:nvPr/>
        </p:nvSpPr>
        <p:spPr>
          <a:xfrm>
            <a:off x="6195286" y="4783754"/>
            <a:ext cx="1208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Helvetica Light" panose="020B0403020202020204" pitchFamily="34" charset="0"/>
              </a:rPr>
              <a:t>Constant</a:t>
            </a:r>
            <a:endParaRPr lang="en-KR" sz="1100" dirty="0">
              <a:latin typeface="Helvetica Light" panose="020B04030202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23B79AA-6802-485B-B6E5-B74025069C61}"/>
              </a:ext>
            </a:extLst>
          </p:cNvPr>
          <p:cNvCxnSpPr>
            <a:cxnSpLocks/>
          </p:cNvCxnSpPr>
          <p:nvPr/>
        </p:nvCxnSpPr>
        <p:spPr>
          <a:xfrm>
            <a:off x="8066983" y="3721763"/>
            <a:ext cx="0" cy="827955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FA3110-95FF-5369-0553-5B3B423F83C5}"/>
              </a:ext>
            </a:extLst>
          </p:cNvPr>
          <p:cNvCxnSpPr>
            <a:cxnSpLocks/>
          </p:cNvCxnSpPr>
          <p:nvPr/>
        </p:nvCxnSpPr>
        <p:spPr>
          <a:xfrm>
            <a:off x="8698110" y="3721765"/>
            <a:ext cx="0" cy="61992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D9D7B2-B956-890B-BBE0-2AB2E76B8E18}"/>
              </a:ext>
            </a:extLst>
          </p:cNvPr>
          <p:cNvCxnSpPr>
            <a:cxnSpLocks/>
          </p:cNvCxnSpPr>
          <p:nvPr/>
        </p:nvCxnSpPr>
        <p:spPr>
          <a:xfrm>
            <a:off x="9329806" y="3721763"/>
            <a:ext cx="0" cy="438941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E1FDBF-E0DC-C9BC-0090-34E0FBF53694}"/>
              </a:ext>
            </a:extLst>
          </p:cNvPr>
          <p:cNvCxnSpPr>
            <a:cxnSpLocks/>
          </p:cNvCxnSpPr>
          <p:nvPr/>
        </p:nvCxnSpPr>
        <p:spPr>
          <a:xfrm>
            <a:off x="9961685" y="3721763"/>
            <a:ext cx="0" cy="173358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6E005B7-27A4-7893-8318-105B5F6DA160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5843143" y="3721764"/>
            <a:ext cx="4118542" cy="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7C299D-CE18-1236-4AD1-E9A2508D591F}"/>
              </a:ext>
            </a:extLst>
          </p:cNvPr>
          <p:cNvGrpSpPr/>
          <p:nvPr/>
        </p:nvGrpSpPr>
        <p:grpSpPr>
          <a:xfrm>
            <a:off x="5561522" y="3427349"/>
            <a:ext cx="176119" cy="814422"/>
            <a:chOff x="796149" y="3280408"/>
            <a:chExt cx="283780" cy="13122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0E9FCB-F750-1CBC-1297-B9A4C0B4B768}"/>
                </a:ext>
              </a:extLst>
            </p:cNvPr>
            <p:cNvSpPr/>
            <p:nvPr/>
          </p:nvSpPr>
          <p:spPr>
            <a:xfrm rot="16200000">
              <a:off x="796149" y="4308903"/>
              <a:ext cx="283780" cy="283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dirty="0">
                <a:latin typeface="Adobe Clean" panose="020B0503020404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9834E5-6F4C-1A46-4DF6-FE8DF605D546}"/>
                </a:ext>
              </a:extLst>
            </p:cNvPr>
            <p:cNvSpPr/>
            <p:nvPr/>
          </p:nvSpPr>
          <p:spPr>
            <a:xfrm rot="16200000">
              <a:off x="796149" y="3280408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4354707-93B9-DA1C-23FE-6DC425EC10B6}"/>
                </a:ext>
              </a:extLst>
            </p:cNvPr>
            <p:cNvSpPr/>
            <p:nvPr/>
          </p:nvSpPr>
          <p:spPr>
            <a:xfrm rot="16200000">
              <a:off x="796149" y="3635493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CC173B5-B8AB-FF7D-AF9F-B09FAB698D82}"/>
                </a:ext>
              </a:extLst>
            </p:cNvPr>
            <p:cNvSpPr/>
            <p:nvPr/>
          </p:nvSpPr>
          <p:spPr>
            <a:xfrm rot="16200000">
              <a:off x="796149" y="3966944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</p:grpSp>
      <p:sp>
        <p:nvSpPr>
          <p:cNvPr id="61" name="Right Bracket 60">
            <a:extLst>
              <a:ext uri="{FF2B5EF4-FFF2-40B4-BE49-F238E27FC236}">
                <a16:creationId xmlns:a16="http://schemas.microsoft.com/office/drawing/2014/main" id="{BC1E9606-057A-CAA1-BE91-6EC6B2A139D0}"/>
              </a:ext>
            </a:extLst>
          </p:cNvPr>
          <p:cNvSpPr/>
          <p:nvPr/>
        </p:nvSpPr>
        <p:spPr>
          <a:xfrm>
            <a:off x="5758109" y="3420667"/>
            <a:ext cx="85034" cy="602194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Right Bracket 61">
            <a:extLst>
              <a:ext uri="{FF2B5EF4-FFF2-40B4-BE49-F238E27FC236}">
                <a16:creationId xmlns:a16="http://schemas.microsoft.com/office/drawing/2014/main" id="{8F744C62-EED4-39ED-C017-D3F9FB4E1A81}"/>
              </a:ext>
            </a:extLst>
          </p:cNvPr>
          <p:cNvSpPr/>
          <p:nvPr/>
        </p:nvSpPr>
        <p:spPr>
          <a:xfrm>
            <a:off x="5758109" y="4058628"/>
            <a:ext cx="85034" cy="190472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05418D-F2CA-EDC3-0806-8841070D1A6A}"/>
              </a:ext>
            </a:extLst>
          </p:cNvPr>
          <p:cNvCxnSpPr>
            <a:cxnSpLocks/>
          </p:cNvCxnSpPr>
          <p:nvPr/>
        </p:nvCxnSpPr>
        <p:spPr>
          <a:xfrm>
            <a:off x="5892144" y="4153863"/>
            <a:ext cx="11333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2595106-5A25-6EAA-1BE1-4851C0568AEF}"/>
              </a:ext>
            </a:extLst>
          </p:cNvPr>
          <p:cNvCxnSpPr>
            <a:cxnSpLocks/>
          </p:cNvCxnSpPr>
          <p:nvPr/>
        </p:nvCxnSpPr>
        <p:spPr>
          <a:xfrm flipV="1">
            <a:off x="6005474" y="4140802"/>
            <a:ext cx="0" cy="46606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BB88C16-4236-112B-0166-901B37C24C83}"/>
              </a:ext>
            </a:extLst>
          </p:cNvPr>
          <p:cNvSpPr>
            <a:spLocks/>
          </p:cNvSpPr>
          <p:nvPr/>
        </p:nvSpPr>
        <p:spPr>
          <a:xfrm>
            <a:off x="9569364" y="3895122"/>
            <a:ext cx="232724" cy="20741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A17DE4-D72A-1B3A-5D22-2F621D0FBDB6}"/>
              </a:ext>
            </a:extLst>
          </p:cNvPr>
          <p:cNvSpPr>
            <a:spLocks/>
          </p:cNvSpPr>
          <p:nvPr/>
        </p:nvSpPr>
        <p:spPr>
          <a:xfrm>
            <a:off x="9805356" y="3895122"/>
            <a:ext cx="232724" cy="207418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A7C2B7-8211-A1F7-2ED0-694A985436AE}"/>
              </a:ext>
            </a:extLst>
          </p:cNvPr>
          <p:cNvSpPr/>
          <p:nvPr/>
        </p:nvSpPr>
        <p:spPr>
          <a:xfrm>
            <a:off x="7833180" y="4549719"/>
            <a:ext cx="150572" cy="7649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8BE79A-BFEC-D3C6-C860-7B5D654924AC}"/>
              </a:ext>
            </a:extLst>
          </p:cNvPr>
          <p:cNvSpPr/>
          <p:nvPr/>
        </p:nvSpPr>
        <p:spPr>
          <a:xfrm>
            <a:off x="7991697" y="4549719"/>
            <a:ext cx="150572" cy="764986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D77485-55C2-4741-1C30-1C6F2F1B4897}"/>
              </a:ext>
            </a:extLst>
          </p:cNvPr>
          <p:cNvSpPr/>
          <p:nvPr/>
        </p:nvSpPr>
        <p:spPr>
          <a:xfrm>
            <a:off x="7674662" y="4549719"/>
            <a:ext cx="150572" cy="7649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4B3F43E-06B9-4C33-D8DA-B71A14BC24B3}"/>
              </a:ext>
            </a:extLst>
          </p:cNvPr>
          <p:cNvSpPr/>
          <p:nvPr/>
        </p:nvSpPr>
        <p:spPr>
          <a:xfrm>
            <a:off x="8464307" y="4341684"/>
            <a:ext cx="150572" cy="1185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70EF494-BF35-03D5-CFFB-03F088F95CC4}"/>
              </a:ext>
            </a:extLst>
          </p:cNvPr>
          <p:cNvSpPr/>
          <p:nvPr/>
        </p:nvSpPr>
        <p:spPr>
          <a:xfrm>
            <a:off x="8622824" y="4341684"/>
            <a:ext cx="150572" cy="118575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68C4A1E-62F2-344A-309D-9E1914D168CF}"/>
              </a:ext>
            </a:extLst>
          </p:cNvPr>
          <p:cNvSpPr/>
          <p:nvPr/>
        </p:nvSpPr>
        <p:spPr>
          <a:xfrm>
            <a:off x="8305789" y="4341684"/>
            <a:ext cx="150572" cy="11857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7E959D-95D1-0E8F-3B8A-3CC5FE666D0E}"/>
              </a:ext>
            </a:extLst>
          </p:cNvPr>
          <p:cNvSpPr/>
          <p:nvPr/>
        </p:nvSpPr>
        <p:spPr>
          <a:xfrm>
            <a:off x="9096003" y="4160705"/>
            <a:ext cx="150572" cy="15433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4ACA4BE-748A-25C8-FDAB-B903B391D1E1}"/>
              </a:ext>
            </a:extLst>
          </p:cNvPr>
          <p:cNvSpPr/>
          <p:nvPr/>
        </p:nvSpPr>
        <p:spPr>
          <a:xfrm>
            <a:off x="9254521" y="4160705"/>
            <a:ext cx="150572" cy="154336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6AE80A-7BB7-F5EC-E441-AF0E988864E3}"/>
              </a:ext>
            </a:extLst>
          </p:cNvPr>
          <p:cNvSpPr/>
          <p:nvPr/>
        </p:nvSpPr>
        <p:spPr>
          <a:xfrm>
            <a:off x="8937485" y="4160705"/>
            <a:ext cx="150572" cy="15433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412A9B-B121-82C2-61C2-4761F66A6C9D}"/>
              </a:ext>
            </a:extLst>
          </p:cNvPr>
          <p:cNvSpPr/>
          <p:nvPr/>
        </p:nvSpPr>
        <p:spPr>
          <a:xfrm>
            <a:off x="9727881" y="3895122"/>
            <a:ext cx="150572" cy="20703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6BDDCCE-3146-E8EC-BFDD-B108960821F0}"/>
              </a:ext>
            </a:extLst>
          </p:cNvPr>
          <p:cNvSpPr/>
          <p:nvPr/>
        </p:nvSpPr>
        <p:spPr>
          <a:xfrm>
            <a:off x="9886400" y="3895122"/>
            <a:ext cx="150572" cy="207036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943A82-40CD-E3BB-2682-5AD7DDA0D017}"/>
              </a:ext>
            </a:extLst>
          </p:cNvPr>
          <p:cNvSpPr/>
          <p:nvPr/>
        </p:nvSpPr>
        <p:spPr>
          <a:xfrm>
            <a:off x="9569364" y="3895122"/>
            <a:ext cx="150572" cy="20703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3B6314-ABC1-657C-76ED-31F82D8C2C1E}"/>
              </a:ext>
            </a:extLst>
          </p:cNvPr>
          <p:cNvGrpSpPr/>
          <p:nvPr/>
        </p:nvGrpSpPr>
        <p:grpSpPr>
          <a:xfrm>
            <a:off x="8514493" y="4692711"/>
            <a:ext cx="682649" cy="475461"/>
            <a:chOff x="6130567" y="1951356"/>
            <a:chExt cx="663300" cy="46198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1EFE5FD-82F3-3B08-629A-4D4CDBB16B3B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FBC7EE-CD53-1A1E-9EE5-4FE8BBE38EE4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45736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FBC7EE-CD53-1A1E-9EE5-4FE8BBE38E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457364"/>
                </a:xfrm>
                <a:prstGeom prst="rect">
                  <a:avLst/>
                </a:prstGeom>
                <a:blipFill>
                  <a:blip r:embed="rId10"/>
                  <a:stretch>
                    <a:fillRect t="-2632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2FCD2F8-5F06-5571-5E24-FF9E9D136497}"/>
              </a:ext>
            </a:extLst>
          </p:cNvPr>
          <p:cNvSpPr/>
          <p:nvPr/>
        </p:nvSpPr>
        <p:spPr>
          <a:xfrm>
            <a:off x="7359348" y="4692711"/>
            <a:ext cx="147074" cy="4754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0F7E41F-E4FD-086B-DA9A-6D51B8C7F2A9}"/>
              </a:ext>
            </a:extLst>
          </p:cNvPr>
          <p:cNvSpPr txBox="1"/>
          <p:nvPr/>
        </p:nvSpPr>
        <p:spPr>
          <a:xfrm>
            <a:off x="1" y="1640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Light" panose="020B0403020202020204" pitchFamily="34" charset="0"/>
              </a:rPr>
              <a:t>Disentangled style control with text prompt</a:t>
            </a:r>
          </a:p>
        </p:txBody>
      </p:sp>
    </p:spTree>
    <p:extLst>
      <p:ext uri="{BB962C8B-B14F-4D97-AF65-F5344CB8AC3E}">
        <p14:creationId xmlns:p14="http://schemas.microsoft.com/office/powerpoint/2010/main" val="3335766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8C53C-0212-0984-7764-02151296EAC2}"/>
              </a:ext>
            </a:extLst>
          </p:cNvPr>
          <p:cNvSpPr txBox="1"/>
          <p:nvPr/>
        </p:nvSpPr>
        <p:spPr>
          <a:xfrm>
            <a:off x="2111794" y="5129078"/>
            <a:ext cx="1208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Helvetica Light" panose="020B0403020202020204" pitchFamily="34" charset="0"/>
              </a:rPr>
              <a:t>Latent code</a:t>
            </a:r>
            <a:endParaRPr lang="en-KR" sz="1100" dirty="0">
              <a:latin typeface="Helvetica Light" panose="020B0403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646532-CBD7-D113-CC00-C4A6B1F7AEEA}"/>
              </a:ext>
            </a:extLst>
          </p:cNvPr>
          <p:cNvCxnSpPr>
            <a:cxnSpLocks/>
          </p:cNvCxnSpPr>
          <p:nvPr/>
        </p:nvCxnSpPr>
        <p:spPr>
          <a:xfrm>
            <a:off x="3114237" y="5042023"/>
            <a:ext cx="47120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3AE250-7863-43D8-5588-49C24772A067}"/>
              </a:ext>
            </a:extLst>
          </p:cNvPr>
          <p:cNvCxnSpPr>
            <a:cxnSpLocks/>
          </p:cNvCxnSpPr>
          <p:nvPr/>
        </p:nvCxnSpPr>
        <p:spPr>
          <a:xfrm flipV="1">
            <a:off x="7965634" y="4251463"/>
            <a:ext cx="0" cy="557699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C67024-1A04-44F9-EC87-65602238A779}"/>
              </a:ext>
            </a:extLst>
          </p:cNvPr>
          <p:cNvCxnSpPr>
            <a:cxnSpLocks/>
          </p:cNvCxnSpPr>
          <p:nvPr/>
        </p:nvCxnSpPr>
        <p:spPr>
          <a:xfrm flipV="1">
            <a:off x="7333939" y="4070481"/>
            <a:ext cx="0" cy="738680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672A1-8915-8F4E-142D-4E959BB87128}"/>
              </a:ext>
            </a:extLst>
          </p:cNvPr>
          <p:cNvCxnSpPr>
            <a:cxnSpLocks/>
          </p:cNvCxnSpPr>
          <p:nvPr/>
        </p:nvCxnSpPr>
        <p:spPr>
          <a:xfrm flipV="1">
            <a:off x="6702811" y="3862444"/>
            <a:ext cx="0" cy="946718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FA632E-AE75-A42A-A4E3-79B4F20EDC75}"/>
              </a:ext>
            </a:extLst>
          </p:cNvPr>
          <p:cNvCxnSpPr>
            <a:cxnSpLocks/>
          </p:cNvCxnSpPr>
          <p:nvPr/>
        </p:nvCxnSpPr>
        <p:spPr>
          <a:xfrm flipV="1">
            <a:off x="8756031" y="4517044"/>
            <a:ext cx="0" cy="292117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9B9DC-D013-7027-7086-91F6E078B7C0}"/>
              </a:ext>
            </a:extLst>
          </p:cNvPr>
          <p:cNvCxnSpPr>
            <a:cxnSpLocks/>
          </p:cNvCxnSpPr>
          <p:nvPr/>
        </p:nvCxnSpPr>
        <p:spPr>
          <a:xfrm>
            <a:off x="5342863" y="4806085"/>
            <a:ext cx="3412088" cy="0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3AB884-8630-4810-6DD1-1BCAA11EAAFC}"/>
                  </a:ext>
                </a:extLst>
              </p:cNvPr>
              <p:cNvSpPr/>
              <p:nvPr/>
            </p:nvSpPr>
            <p:spPr>
              <a:xfrm>
                <a:off x="2322341" y="4883647"/>
                <a:ext cx="787541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1400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3AB884-8630-4810-6DD1-1BCAA11E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41" y="4883647"/>
                <a:ext cx="787541" cy="307777"/>
              </a:xfrm>
              <a:prstGeom prst="rect">
                <a:avLst/>
              </a:prstGeom>
              <a:blipFill>
                <a:blip r:embed="rId3"/>
                <a:stretch>
                  <a:fillRect l="-4762" r="-4762" b="-8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27A0DC-AE1C-927C-B50C-047E2B816C7D}"/>
              </a:ext>
            </a:extLst>
          </p:cNvPr>
          <p:cNvCxnSpPr>
            <a:cxnSpLocks/>
          </p:cNvCxnSpPr>
          <p:nvPr/>
        </p:nvCxnSpPr>
        <p:spPr>
          <a:xfrm flipV="1">
            <a:off x="8597514" y="4517044"/>
            <a:ext cx="0" cy="292117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FC8D32-C890-4C9D-EC85-CF7B72A28683}"/>
                  </a:ext>
                </a:extLst>
              </p:cNvPr>
              <p:cNvSpPr txBox="1"/>
              <p:nvPr/>
            </p:nvSpPr>
            <p:spPr>
              <a:xfrm>
                <a:off x="5007265" y="4913034"/>
                <a:ext cx="323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400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FC8D32-C890-4C9D-EC85-CF7B72A2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265" y="4913034"/>
                <a:ext cx="323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179449E0-EE9B-3B2F-6882-F55D4E0D4F3A}"/>
              </a:ext>
            </a:extLst>
          </p:cNvPr>
          <p:cNvSpPr/>
          <p:nvPr/>
        </p:nvSpPr>
        <p:spPr>
          <a:xfrm>
            <a:off x="5040856" y="4677832"/>
            <a:ext cx="256507" cy="256507"/>
          </a:xfrm>
          <a:prstGeom prst="cube">
            <a:avLst>
              <a:gd name="adj" fmla="val 8215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01B068-F7C9-172B-F7DB-8026557D3FFA}"/>
              </a:ext>
            </a:extLst>
          </p:cNvPr>
          <p:cNvCxnSpPr>
            <a:cxnSpLocks/>
          </p:cNvCxnSpPr>
          <p:nvPr/>
        </p:nvCxnSpPr>
        <p:spPr>
          <a:xfrm>
            <a:off x="4746468" y="4806085"/>
            <a:ext cx="27270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42D91E-916D-A04B-8325-AD26086B8693}"/>
              </a:ext>
            </a:extLst>
          </p:cNvPr>
          <p:cNvCxnSpPr>
            <a:cxnSpLocks/>
          </p:cNvCxnSpPr>
          <p:nvPr/>
        </p:nvCxnSpPr>
        <p:spPr>
          <a:xfrm>
            <a:off x="4156279" y="2382299"/>
            <a:ext cx="2599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A755108-70F3-72C5-2EF9-598E50158CB5}"/>
              </a:ext>
            </a:extLst>
          </p:cNvPr>
          <p:cNvSpPr/>
          <p:nvPr/>
        </p:nvSpPr>
        <p:spPr>
          <a:xfrm>
            <a:off x="1919024" y="1305296"/>
            <a:ext cx="1230487" cy="43088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Helvetica Light" panose="020B0403020202020204" pitchFamily="34" charset="0"/>
              </a:rPr>
              <a:t>Pretrained</a:t>
            </a:r>
            <a:br>
              <a:rPr lang="en-US" sz="1100" dirty="0">
                <a:latin typeface="Helvetica Light" panose="020B0403020202020204" pitchFamily="34" charset="0"/>
              </a:rPr>
            </a:br>
            <a:r>
              <a:rPr lang="en-US" sz="11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A2C12-F5BF-E8E1-3DBF-4C33513E9208}"/>
              </a:ext>
            </a:extLst>
          </p:cNvPr>
          <p:cNvGrpSpPr/>
          <p:nvPr/>
        </p:nvGrpSpPr>
        <p:grpSpPr>
          <a:xfrm>
            <a:off x="1943229" y="1822715"/>
            <a:ext cx="1123439" cy="1119168"/>
            <a:chOff x="3433782" y="3975947"/>
            <a:chExt cx="547301" cy="54522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EFB8258-75F0-CD42-4AAA-C38289078A1D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6F95861-F8B6-1161-241D-DFC42EF18BC3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6A25ABC-E8F3-19B7-96DF-AE27338D7632}"/>
                </a:ext>
              </a:extLst>
            </p:cNvPr>
            <p:cNvSpPr/>
            <p:nvPr/>
          </p:nvSpPr>
          <p:spPr>
            <a:xfrm>
              <a:off x="3843687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A2E4D8-00D6-FE2B-5520-4E1A6BB8EAC6}"/>
                </a:ext>
              </a:extLst>
            </p:cNvPr>
            <p:cNvSpPr/>
            <p:nvPr/>
          </p:nvSpPr>
          <p:spPr>
            <a:xfrm>
              <a:off x="3504165" y="4115934"/>
              <a:ext cx="406536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Graphic 23" descr="Lock with solid fill">
            <a:extLst>
              <a:ext uri="{FF2B5EF4-FFF2-40B4-BE49-F238E27FC236}">
                <a16:creationId xmlns:a16="http://schemas.microsoft.com/office/drawing/2014/main" id="{5ECC2B58-F3C9-01F4-536A-A9124ECE97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305" t="10526" r="19507" b="10234"/>
          <a:stretch/>
        </p:blipFill>
        <p:spPr>
          <a:xfrm>
            <a:off x="2695456" y="2346324"/>
            <a:ext cx="189684" cy="24169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F4E93A-F577-0A98-3E4D-708A175EEFB4}"/>
              </a:ext>
            </a:extLst>
          </p:cNvPr>
          <p:cNvCxnSpPr>
            <a:cxnSpLocks/>
          </p:cNvCxnSpPr>
          <p:nvPr/>
        </p:nvCxnSpPr>
        <p:spPr>
          <a:xfrm>
            <a:off x="3116231" y="2382299"/>
            <a:ext cx="22287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E50C0D-4F55-B602-EE8F-48E35A3BF3C3}"/>
              </a:ext>
            </a:extLst>
          </p:cNvPr>
          <p:cNvSpPr txBox="1"/>
          <p:nvPr/>
        </p:nvSpPr>
        <p:spPr>
          <a:xfrm>
            <a:off x="2047128" y="2175462"/>
            <a:ext cx="83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CLIP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A72CBC-2D50-D867-7D12-84B3A0FD6299}"/>
              </a:ext>
            </a:extLst>
          </p:cNvPr>
          <p:cNvCxnSpPr>
            <a:cxnSpLocks/>
          </p:cNvCxnSpPr>
          <p:nvPr/>
        </p:nvCxnSpPr>
        <p:spPr>
          <a:xfrm flipV="1">
            <a:off x="3288791" y="3154607"/>
            <a:ext cx="0" cy="141155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F4F7E0-915E-9464-F806-F259EF8B1B80}"/>
              </a:ext>
            </a:extLst>
          </p:cNvPr>
          <p:cNvCxnSpPr>
            <a:cxnSpLocks/>
          </p:cNvCxnSpPr>
          <p:nvPr/>
        </p:nvCxnSpPr>
        <p:spPr>
          <a:xfrm>
            <a:off x="3288791" y="3154607"/>
            <a:ext cx="166954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64F7DC-31E1-8CC1-C986-4CCBFCC472CC}"/>
              </a:ext>
            </a:extLst>
          </p:cNvPr>
          <p:cNvSpPr txBox="1"/>
          <p:nvPr/>
        </p:nvSpPr>
        <p:spPr>
          <a:xfrm>
            <a:off x="710348" y="2096117"/>
            <a:ext cx="1209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F9C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1100" b="0" i="0" dirty="0">
                <a:solidFill>
                  <a:srgbClr val="1F9C2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cube on tabletop</a:t>
            </a:r>
            <a:r>
              <a:rPr lang="en-US" altLang="ko-KR" sz="1100" dirty="0">
                <a:solidFill>
                  <a:srgbClr val="1F9C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1100" dirty="0">
              <a:solidFill>
                <a:srgbClr val="1F9C2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507F8-15BF-02E8-4F32-4D4F4AE26161}"/>
              </a:ext>
            </a:extLst>
          </p:cNvPr>
          <p:cNvSpPr/>
          <p:nvPr/>
        </p:nvSpPr>
        <p:spPr>
          <a:xfrm>
            <a:off x="3134143" y="1305296"/>
            <a:ext cx="1235332" cy="43088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Helvetica Light" panose="020B0403020202020204" pitchFamily="34" charset="0"/>
              </a:rPr>
              <a:t>Learned</a:t>
            </a:r>
            <a:br>
              <a:rPr lang="en-US" sz="1100" dirty="0">
                <a:latin typeface="Helvetica Light" panose="020B0403020202020204" pitchFamily="34" charset="0"/>
              </a:rPr>
            </a:br>
            <a:r>
              <a:rPr lang="en-US" sz="11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E3184B-D1DD-BD16-450E-207ADA78D2D5}"/>
              </a:ext>
            </a:extLst>
          </p:cNvPr>
          <p:cNvGrpSpPr/>
          <p:nvPr/>
        </p:nvGrpSpPr>
        <p:grpSpPr>
          <a:xfrm>
            <a:off x="3638500" y="4422931"/>
            <a:ext cx="1036294" cy="766310"/>
            <a:chOff x="4737837" y="3290988"/>
            <a:chExt cx="1006921" cy="74459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9097AD2-1D28-87B6-9D55-965A34777C18}"/>
                </a:ext>
              </a:extLst>
            </p:cNvPr>
            <p:cNvSpPr/>
            <p:nvPr/>
          </p:nvSpPr>
          <p:spPr>
            <a:xfrm>
              <a:off x="473783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97BCA4-1DE5-FF87-E9BE-1ADCF28DC6C3}"/>
                </a:ext>
              </a:extLst>
            </p:cNvPr>
            <p:cNvSpPr/>
            <p:nvPr/>
          </p:nvSpPr>
          <p:spPr>
            <a:xfrm>
              <a:off x="501553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DBA50F-D15F-0BD7-8EA2-F52E31610A6B}"/>
                </a:ext>
              </a:extLst>
            </p:cNvPr>
            <p:cNvSpPr/>
            <p:nvPr/>
          </p:nvSpPr>
          <p:spPr>
            <a:xfrm>
              <a:off x="529322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B047A1-C439-C1DD-7265-9928C44EA4FF}"/>
                </a:ext>
              </a:extLst>
            </p:cNvPr>
            <p:cNvSpPr/>
            <p:nvPr/>
          </p:nvSpPr>
          <p:spPr>
            <a:xfrm>
              <a:off x="555821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2CF6347-460D-C5C1-7472-3A68D69C1A72}"/>
              </a:ext>
            </a:extLst>
          </p:cNvPr>
          <p:cNvSpPr/>
          <p:nvPr/>
        </p:nvSpPr>
        <p:spPr>
          <a:xfrm>
            <a:off x="3873199" y="4621143"/>
            <a:ext cx="566892" cy="3573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078064-58B9-5AD0-50DA-714B9327E2BE}"/>
                  </a:ext>
                </a:extLst>
              </p:cNvPr>
              <p:cNvSpPr/>
              <p:nvPr/>
            </p:nvSpPr>
            <p:spPr>
              <a:xfrm>
                <a:off x="3923087" y="4593143"/>
                <a:ext cx="489129" cy="369332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078064-58B9-5AD0-50DA-714B9327E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087" y="4593143"/>
                <a:ext cx="4891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F706EF-2841-79C4-8AEF-5D90591DC6C6}"/>
              </a:ext>
            </a:extLst>
          </p:cNvPr>
          <p:cNvCxnSpPr>
            <a:cxnSpLocks/>
          </p:cNvCxnSpPr>
          <p:nvPr/>
        </p:nvCxnSpPr>
        <p:spPr>
          <a:xfrm>
            <a:off x="3288791" y="4566162"/>
            <a:ext cx="296651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DED011-98F9-98A9-94EA-122B431F3F9A}"/>
              </a:ext>
            </a:extLst>
          </p:cNvPr>
          <p:cNvGrpSpPr/>
          <p:nvPr/>
        </p:nvGrpSpPr>
        <p:grpSpPr>
          <a:xfrm>
            <a:off x="3377700" y="1841581"/>
            <a:ext cx="702737" cy="1119168"/>
            <a:chOff x="3433782" y="3975947"/>
            <a:chExt cx="342349" cy="54522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01371FD-F6DC-D8EC-9A87-B7B52C9936E2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5A16C0D-6300-4B92-8D8E-70789DE505CF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03AC20-7F03-9DE0-2D00-4937D48EFD6D}"/>
                </a:ext>
              </a:extLst>
            </p:cNvPr>
            <p:cNvSpPr/>
            <p:nvPr/>
          </p:nvSpPr>
          <p:spPr>
            <a:xfrm>
              <a:off x="3496110" y="4115934"/>
              <a:ext cx="217692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BE5445-DEA6-F7E9-E942-9E3BFF276469}"/>
                  </a:ext>
                </a:extLst>
              </p:cNvPr>
              <p:cNvSpPr/>
              <p:nvPr/>
            </p:nvSpPr>
            <p:spPr>
              <a:xfrm>
                <a:off x="3446226" y="2195274"/>
                <a:ext cx="578504" cy="369332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BE5445-DEA6-F7E9-E942-9E3BFF276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26" y="2195274"/>
                <a:ext cx="5785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9B916-7A0F-E39F-8643-EC77F420BF81}"/>
              </a:ext>
            </a:extLst>
          </p:cNvPr>
          <p:cNvCxnSpPr>
            <a:cxnSpLocks/>
          </p:cNvCxnSpPr>
          <p:nvPr/>
        </p:nvCxnSpPr>
        <p:spPr>
          <a:xfrm flipV="1">
            <a:off x="6861330" y="3862444"/>
            <a:ext cx="0" cy="946718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927B2B-9FCF-81B5-CA24-1889E269CA66}"/>
              </a:ext>
            </a:extLst>
          </p:cNvPr>
          <p:cNvCxnSpPr>
            <a:cxnSpLocks/>
          </p:cNvCxnSpPr>
          <p:nvPr/>
        </p:nvCxnSpPr>
        <p:spPr>
          <a:xfrm flipV="1">
            <a:off x="7492457" y="4070481"/>
            <a:ext cx="0" cy="728564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F45C6CB-E89B-458C-7132-24F86D9BCB67}"/>
              </a:ext>
            </a:extLst>
          </p:cNvPr>
          <p:cNvCxnSpPr>
            <a:cxnSpLocks/>
          </p:cNvCxnSpPr>
          <p:nvPr/>
        </p:nvCxnSpPr>
        <p:spPr>
          <a:xfrm flipV="1">
            <a:off x="8124153" y="4251463"/>
            <a:ext cx="0" cy="557699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72867C-AB91-503F-384F-A85D22C25021}"/>
              </a:ext>
            </a:extLst>
          </p:cNvPr>
          <p:cNvCxnSpPr>
            <a:cxnSpLocks/>
          </p:cNvCxnSpPr>
          <p:nvPr/>
        </p:nvCxnSpPr>
        <p:spPr>
          <a:xfrm flipV="1">
            <a:off x="6385749" y="3777053"/>
            <a:ext cx="0" cy="1032107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B711D4F-158B-3D13-7039-8B40B36D91DA}"/>
              </a:ext>
            </a:extLst>
          </p:cNvPr>
          <p:cNvSpPr txBox="1"/>
          <p:nvPr/>
        </p:nvSpPr>
        <p:spPr>
          <a:xfrm>
            <a:off x="5148150" y="3331492"/>
            <a:ext cx="1208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Helvetica Light" panose="020B0403020202020204" pitchFamily="34" charset="0"/>
              </a:rPr>
              <a:t>Constant</a:t>
            </a:r>
            <a:endParaRPr lang="en-KR" sz="1100" dirty="0">
              <a:latin typeface="Helvetica Light" panose="020B04030202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23B79AA-6802-485B-B6E5-B74025069C61}"/>
              </a:ext>
            </a:extLst>
          </p:cNvPr>
          <p:cNvCxnSpPr>
            <a:cxnSpLocks/>
          </p:cNvCxnSpPr>
          <p:nvPr/>
        </p:nvCxnSpPr>
        <p:spPr>
          <a:xfrm>
            <a:off x="7019847" y="2269501"/>
            <a:ext cx="0" cy="827955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FA3110-95FF-5369-0553-5B3B423F83C5}"/>
              </a:ext>
            </a:extLst>
          </p:cNvPr>
          <p:cNvCxnSpPr>
            <a:cxnSpLocks/>
          </p:cNvCxnSpPr>
          <p:nvPr/>
        </p:nvCxnSpPr>
        <p:spPr>
          <a:xfrm>
            <a:off x="7650974" y="2269503"/>
            <a:ext cx="0" cy="619920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D9D7B2-B956-890B-BBE0-2AB2E76B8E18}"/>
              </a:ext>
            </a:extLst>
          </p:cNvPr>
          <p:cNvCxnSpPr>
            <a:cxnSpLocks/>
          </p:cNvCxnSpPr>
          <p:nvPr/>
        </p:nvCxnSpPr>
        <p:spPr>
          <a:xfrm>
            <a:off x="8282670" y="2269501"/>
            <a:ext cx="0" cy="438941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E1FDBF-E0DC-C9BC-0090-34E0FBF53694}"/>
              </a:ext>
            </a:extLst>
          </p:cNvPr>
          <p:cNvCxnSpPr>
            <a:cxnSpLocks/>
          </p:cNvCxnSpPr>
          <p:nvPr/>
        </p:nvCxnSpPr>
        <p:spPr>
          <a:xfrm>
            <a:off x="8914549" y="2269501"/>
            <a:ext cx="0" cy="173358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6E005B7-27A4-7893-8318-105B5F6DA160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4796007" y="2269502"/>
            <a:ext cx="4118542" cy="0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7C299D-CE18-1236-4AD1-E9A2508D591F}"/>
              </a:ext>
            </a:extLst>
          </p:cNvPr>
          <p:cNvGrpSpPr/>
          <p:nvPr/>
        </p:nvGrpSpPr>
        <p:grpSpPr>
          <a:xfrm>
            <a:off x="4514386" y="1975087"/>
            <a:ext cx="176119" cy="814422"/>
            <a:chOff x="796149" y="3280408"/>
            <a:chExt cx="283780" cy="13122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0E9FCB-F750-1CBC-1297-B9A4C0B4B768}"/>
                </a:ext>
              </a:extLst>
            </p:cNvPr>
            <p:cNvSpPr/>
            <p:nvPr/>
          </p:nvSpPr>
          <p:spPr>
            <a:xfrm rot="16200000">
              <a:off x="796149" y="4308903"/>
              <a:ext cx="283780" cy="283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dirty="0">
                <a:latin typeface="Adobe Clean" panose="020B0503020404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9834E5-6F4C-1A46-4DF6-FE8DF605D546}"/>
                </a:ext>
              </a:extLst>
            </p:cNvPr>
            <p:cNvSpPr/>
            <p:nvPr/>
          </p:nvSpPr>
          <p:spPr>
            <a:xfrm rot="16200000">
              <a:off x="796149" y="3280408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4354707-93B9-DA1C-23FE-6DC425EC10B6}"/>
                </a:ext>
              </a:extLst>
            </p:cNvPr>
            <p:cNvSpPr/>
            <p:nvPr/>
          </p:nvSpPr>
          <p:spPr>
            <a:xfrm rot="16200000">
              <a:off x="796149" y="3635493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CC173B5-B8AB-FF7D-AF9F-B09FAB698D82}"/>
                </a:ext>
              </a:extLst>
            </p:cNvPr>
            <p:cNvSpPr/>
            <p:nvPr/>
          </p:nvSpPr>
          <p:spPr>
            <a:xfrm rot="16200000">
              <a:off x="796149" y="3966944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</p:grpSp>
      <p:sp>
        <p:nvSpPr>
          <p:cNvPr id="61" name="Right Bracket 60">
            <a:extLst>
              <a:ext uri="{FF2B5EF4-FFF2-40B4-BE49-F238E27FC236}">
                <a16:creationId xmlns:a16="http://schemas.microsoft.com/office/drawing/2014/main" id="{BC1E9606-057A-CAA1-BE91-6EC6B2A139D0}"/>
              </a:ext>
            </a:extLst>
          </p:cNvPr>
          <p:cNvSpPr/>
          <p:nvPr/>
        </p:nvSpPr>
        <p:spPr>
          <a:xfrm>
            <a:off x="4710973" y="1968405"/>
            <a:ext cx="85034" cy="602194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Right Bracket 61">
            <a:extLst>
              <a:ext uri="{FF2B5EF4-FFF2-40B4-BE49-F238E27FC236}">
                <a16:creationId xmlns:a16="http://schemas.microsoft.com/office/drawing/2014/main" id="{8F744C62-EED4-39ED-C017-D3F9FB4E1A81}"/>
              </a:ext>
            </a:extLst>
          </p:cNvPr>
          <p:cNvSpPr/>
          <p:nvPr/>
        </p:nvSpPr>
        <p:spPr>
          <a:xfrm>
            <a:off x="4710973" y="2606366"/>
            <a:ext cx="85034" cy="190472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05418D-F2CA-EDC3-0806-8841070D1A6A}"/>
              </a:ext>
            </a:extLst>
          </p:cNvPr>
          <p:cNvCxnSpPr>
            <a:cxnSpLocks/>
          </p:cNvCxnSpPr>
          <p:nvPr/>
        </p:nvCxnSpPr>
        <p:spPr>
          <a:xfrm>
            <a:off x="4845008" y="2701601"/>
            <a:ext cx="11333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2595106-5A25-6EAA-1BE1-4851C0568AEF}"/>
              </a:ext>
            </a:extLst>
          </p:cNvPr>
          <p:cNvCxnSpPr>
            <a:cxnSpLocks/>
          </p:cNvCxnSpPr>
          <p:nvPr/>
        </p:nvCxnSpPr>
        <p:spPr>
          <a:xfrm flipV="1">
            <a:off x="4958338" y="2688540"/>
            <a:ext cx="0" cy="46606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BB88C16-4236-112B-0166-901B37C24C83}"/>
              </a:ext>
            </a:extLst>
          </p:cNvPr>
          <p:cNvSpPr>
            <a:spLocks/>
          </p:cNvSpPr>
          <p:nvPr/>
        </p:nvSpPr>
        <p:spPr>
          <a:xfrm>
            <a:off x="8522228" y="2442860"/>
            <a:ext cx="232724" cy="20741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A17DE4-D72A-1B3A-5D22-2F621D0FBDB6}"/>
              </a:ext>
            </a:extLst>
          </p:cNvPr>
          <p:cNvSpPr>
            <a:spLocks/>
          </p:cNvSpPr>
          <p:nvPr/>
        </p:nvSpPr>
        <p:spPr>
          <a:xfrm>
            <a:off x="8758220" y="2442860"/>
            <a:ext cx="232724" cy="207418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A7C2B7-8211-A1F7-2ED0-694A985436AE}"/>
              </a:ext>
            </a:extLst>
          </p:cNvPr>
          <p:cNvSpPr/>
          <p:nvPr/>
        </p:nvSpPr>
        <p:spPr>
          <a:xfrm>
            <a:off x="6786044" y="3097457"/>
            <a:ext cx="150572" cy="7649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8BE79A-BFEC-D3C6-C860-7B5D654924AC}"/>
              </a:ext>
            </a:extLst>
          </p:cNvPr>
          <p:cNvSpPr/>
          <p:nvPr/>
        </p:nvSpPr>
        <p:spPr>
          <a:xfrm>
            <a:off x="6944561" y="3097457"/>
            <a:ext cx="150572" cy="764986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D77485-55C2-4741-1C30-1C6F2F1B4897}"/>
              </a:ext>
            </a:extLst>
          </p:cNvPr>
          <p:cNvSpPr/>
          <p:nvPr/>
        </p:nvSpPr>
        <p:spPr>
          <a:xfrm>
            <a:off x="6627526" y="3097457"/>
            <a:ext cx="150572" cy="7649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4B3F43E-06B9-4C33-D8DA-B71A14BC24B3}"/>
              </a:ext>
            </a:extLst>
          </p:cNvPr>
          <p:cNvSpPr/>
          <p:nvPr/>
        </p:nvSpPr>
        <p:spPr>
          <a:xfrm>
            <a:off x="7417171" y="2889422"/>
            <a:ext cx="150572" cy="1185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70EF494-BF35-03D5-CFFB-03F088F95CC4}"/>
              </a:ext>
            </a:extLst>
          </p:cNvPr>
          <p:cNvSpPr/>
          <p:nvPr/>
        </p:nvSpPr>
        <p:spPr>
          <a:xfrm>
            <a:off x="7575688" y="2889422"/>
            <a:ext cx="150572" cy="118575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68C4A1E-62F2-344A-309D-9E1914D168CF}"/>
              </a:ext>
            </a:extLst>
          </p:cNvPr>
          <p:cNvSpPr/>
          <p:nvPr/>
        </p:nvSpPr>
        <p:spPr>
          <a:xfrm>
            <a:off x="7258653" y="2889422"/>
            <a:ext cx="150572" cy="11857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7E959D-95D1-0E8F-3B8A-3CC5FE666D0E}"/>
              </a:ext>
            </a:extLst>
          </p:cNvPr>
          <p:cNvSpPr/>
          <p:nvPr/>
        </p:nvSpPr>
        <p:spPr>
          <a:xfrm>
            <a:off x="8048867" y="2708443"/>
            <a:ext cx="150572" cy="15433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4ACA4BE-748A-25C8-FDAB-B903B391D1E1}"/>
              </a:ext>
            </a:extLst>
          </p:cNvPr>
          <p:cNvSpPr/>
          <p:nvPr/>
        </p:nvSpPr>
        <p:spPr>
          <a:xfrm>
            <a:off x="8207385" y="2708443"/>
            <a:ext cx="150572" cy="154336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6AE80A-7BB7-F5EC-E441-AF0E988864E3}"/>
              </a:ext>
            </a:extLst>
          </p:cNvPr>
          <p:cNvSpPr/>
          <p:nvPr/>
        </p:nvSpPr>
        <p:spPr>
          <a:xfrm>
            <a:off x="7890349" y="2708443"/>
            <a:ext cx="150572" cy="15433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412A9B-B121-82C2-61C2-4761F66A6C9D}"/>
              </a:ext>
            </a:extLst>
          </p:cNvPr>
          <p:cNvSpPr/>
          <p:nvPr/>
        </p:nvSpPr>
        <p:spPr>
          <a:xfrm>
            <a:off x="8680745" y="2442860"/>
            <a:ext cx="150572" cy="20703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6BDDCCE-3146-E8EC-BFDD-B108960821F0}"/>
              </a:ext>
            </a:extLst>
          </p:cNvPr>
          <p:cNvSpPr/>
          <p:nvPr/>
        </p:nvSpPr>
        <p:spPr>
          <a:xfrm>
            <a:off x="8839264" y="2442860"/>
            <a:ext cx="150572" cy="207036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943A82-40CD-E3BB-2682-5AD7DDA0D017}"/>
              </a:ext>
            </a:extLst>
          </p:cNvPr>
          <p:cNvSpPr/>
          <p:nvPr/>
        </p:nvSpPr>
        <p:spPr>
          <a:xfrm>
            <a:off x="8522228" y="2442860"/>
            <a:ext cx="150572" cy="20703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3B6314-ABC1-657C-76ED-31F82D8C2C1E}"/>
              </a:ext>
            </a:extLst>
          </p:cNvPr>
          <p:cNvGrpSpPr/>
          <p:nvPr/>
        </p:nvGrpSpPr>
        <p:grpSpPr>
          <a:xfrm>
            <a:off x="7467357" y="3240449"/>
            <a:ext cx="682649" cy="475461"/>
            <a:chOff x="6130567" y="1951356"/>
            <a:chExt cx="663300" cy="46198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1EFE5FD-82F3-3B08-629A-4D4CDBB16B3B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FBC7EE-CD53-1A1E-9EE5-4FE8BBE38EE4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45736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FBC7EE-CD53-1A1E-9EE5-4FE8BBE38E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457364"/>
                </a:xfrm>
                <a:prstGeom prst="rect">
                  <a:avLst/>
                </a:prstGeom>
                <a:blipFill>
                  <a:blip r:embed="rId9"/>
                  <a:stretch>
                    <a:fillRect t="-5263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2FCD2F8-5F06-5571-5E24-FF9E9D136497}"/>
              </a:ext>
            </a:extLst>
          </p:cNvPr>
          <p:cNvSpPr/>
          <p:nvPr/>
        </p:nvSpPr>
        <p:spPr>
          <a:xfrm>
            <a:off x="6312212" y="3240449"/>
            <a:ext cx="147074" cy="4754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147C0FC9-B712-04B3-50A2-02FFC098B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3638" y="2401163"/>
            <a:ext cx="2055674" cy="2055674"/>
          </a:xfrm>
          <a:prstGeom prst="rect">
            <a:avLst/>
          </a:prstGeom>
          <a:noFill/>
          <a:ln w="19050">
            <a:solidFill>
              <a:srgbClr val="1F9C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E0A5993-24F0-DC76-E2F5-D19500FC36E4}"/>
              </a:ext>
            </a:extLst>
          </p:cNvPr>
          <p:cNvSpPr txBox="1"/>
          <p:nvPr/>
        </p:nvSpPr>
        <p:spPr>
          <a:xfrm>
            <a:off x="1" y="16408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 pitchFamily="34" charset="0"/>
              </a:rPr>
              <a:t>Disentangled style control with text prompt</a:t>
            </a:r>
          </a:p>
        </p:txBody>
      </p:sp>
    </p:spTree>
    <p:extLst>
      <p:ext uri="{BB962C8B-B14F-4D97-AF65-F5344CB8AC3E}">
        <p14:creationId xmlns:p14="http://schemas.microsoft.com/office/powerpoint/2010/main" val="2923469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8C53C-0212-0984-7764-02151296EAC2}"/>
              </a:ext>
            </a:extLst>
          </p:cNvPr>
          <p:cNvSpPr txBox="1"/>
          <p:nvPr/>
        </p:nvSpPr>
        <p:spPr>
          <a:xfrm>
            <a:off x="2111794" y="5129078"/>
            <a:ext cx="1208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Helvetica Light" panose="020B0403020202020204" pitchFamily="34" charset="0"/>
              </a:rPr>
              <a:t>Latent code</a:t>
            </a:r>
            <a:endParaRPr lang="en-KR" sz="1100" dirty="0">
              <a:latin typeface="Helvetica Light" panose="020B0403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646532-CBD7-D113-CC00-C4A6B1F7AEEA}"/>
              </a:ext>
            </a:extLst>
          </p:cNvPr>
          <p:cNvCxnSpPr>
            <a:cxnSpLocks/>
          </p:cNvCxnSpPr>
          <p:nvPr/>
        </p:nvCxnSpPr>
        <p:spPr>
          <a:xfrm>
            <a:off x="3114237" y="5042023"/>
            <a:ext cx="47120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3AE250-7863-43D8-5588-49C24772A067}"/>
              </a:ext>
            </a:extLst>
          </p:cNvPr>
          <p:cNvCxnSpPr>
            <a:cxnSpLocks/>
          </p:cNvCxnSpPr>
          <p:nvPr/>
        </p:nvCxnSpPr>
        <p:spPr>
          <a:xfrm flipV="1">
            <a:off x="7965634" y="4251463"/>
            <a:ext cx="0" cy="5576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C67024-1A04-44F9-EC87-65602238A779}"/>
              </a:ext>
            </a:extLst>
          </p:cNvPr>
          <p:cNvCxnSpPr>
            <a:cxnSpLocks/>
          </p:cNvCxnSpPr>
          <p:nvPr/>
        </p:nvCxnSpPr>
        <p:spPr>
          <a:xfrm flipV="1">
            <a:off x="7333939" y="4070481"/>
            <a:ext cx="0" cy="73868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672A1-8915-8F4E-142D-4E959BB87128}"/>
              </a:ext>
            </a:extLst>
          </p:cNvPr>
          <p:cNvCxnSpPr>
            <a:cxnSpLocks/>
          </p:cNvCxnSpPr>
          <p:nvPr/>
        </p:nvCxnSpPr>
        <p:spPr>
          <a:xfrm flipV="1">
            <a:off x="6702811" y="3862444"/>
            <a:ext cx="0" cy="94671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FA632E-AE75-A42A-A4E3-79B4F20EDC75}"/>
              </a:ext>
            </a:extLst>
          </p:cNvPr>
          <p:cNvCxnSpPr>
            <a:cxnSpLocks/>
          </p:cNvCxnSpPr>
          <p:nvPr/>
        </p:nvCxnSpPr>
        <p:spPr>
          <a:xfrm flipV="1">
            <a:off x="8756031" y="4517044"/>
            <a:ext cx="0" cy="29211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9B9DC-D013-7027-7086-91F6E078B7C0}"/>
              </a:ext>
            </a:extLst>
          </p:cNvPr>
          <p:cNvCxnSpPr>
            <a:cxnSpLocks/>
          </p:cNvCxnSpPr>
          <p:nvPr/>
        </p:nvCxnSpPr>
        <p:spPr>
          <a:xfrm>
            <a:off x="5342863" y="4806085"/>
            <a:ext cx="3412088" cy="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3AB884-8630-4810-6DD1-1BCAA11EAAFC}"/>
                  </a:ext>
                </a:extLst>
              </p:cNvPr>
              <p:cNvSpPr/>
              <p:nvPr/>
            </p:nvSpPr>
            <p:spPr>
              <a:xfrm>
                <a:off x="2322341" y="4883647"/>
                <a:ext cx="787541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1400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3AB884-8630-4810-6DD1-1BCAA11E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41" y="4883647"/>
                <a:ext cx="787541" cy="307777"/>
              </a:xfrm>
              <a:prstGeom prst="rect">
                <a:avLst/>
              </a:prstGeom>
              <a:blipFill>
                <a:blip r:embed="rId3"/>
                <a:stretch>
                  <a:fillRect l="-4762" r="-4762" b="-8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27A0DC-AE1C-927C-B50C-047E2B816C7D}"/>
              </a:ext>
            </a:extLst>
          </p:cNvPr>
          <p:cNvCxnSpPr>
            <a:cxnSpLocks/>
          </p:cNvCxnSpPr>
          <p:nvPr/>
        </p:nvCxnSpPr>
        <p:spPr>
          <a:xfrm flipV="1">
            <a:off x="8597514" y="4517044"/>
            <a:ext cx="0" cy="29211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FC8D32-C890-4C9D-EC85-CF7B72A28683}"/>
                  </a:ext>
                </a:extLst>
              </p:cNvPr>
              <p:cNvSpPr txBox="1"/>
              <p:nvPr/>
            </p:nvSpPr>
            <p:spPr>
              <a:xfrm>
                <a:off x="5007265" y="4913034"/>
                <a:ext cx="323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400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FC8D32-C890-4C9D-EC85-CF7B72A2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265" y="4913034"/>
                <a:ext cx="323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179449E0-EE9B-3B2F-6882-F55D4E0D4F3A}"/>
              </a:ext>
            </a:extLst>
          </p:cNvPr>
          <p:cNvSpPr/>
          <p:nvPr/>
        </p:nvSpPr>
        <p:spPr>
          <a:xfrm>
            <a:off x="5040856" y="4677832"/>
            <a:ext cx="256507" cy="256507"/>
          </a:xfrm>
          <a:prstGeom prst="cube">
            <a:avLst>
              <a:gd name="adj" fmla="val 8215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01B068-F7C9-172B-F7DB-8026557D3FFA}"/>
              </a:ext>
            </a:extLst>
          </p:cNvPr>
          <p:cNvCxnSpPr>
            <a:cxnSpLocks/>
          </p:cNvCxnSpPr>
          <p:nvPr/>
        </p:nvCxnSpPr>
        <p:spPr>
          <a:xfrm>
            <a:off x="4746468" y="4806085"/>
            <a:ext cx="27270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42D91E-916D-A04B-8325-AD26086B8693}"/>
              </a:ext>
            </a:extLst>
          </p:cNvPr>
          <p:cNvCxnSpPr>
            <a:cxnSpLocks/>
          </p:cNvCxnSpPr>
          <p:nvPr/>
        </p:nvCxnSpPr>
        <p:spPr>
          <a:xfrm>
            <a:off x="4156279" y="2382299"/>
            <a:ext cx="2599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A2C12-F5BF-E8E1-3DBF-4C33513E9208}"/>
              </a:ext>
            </a:extLst>
          </p:cNvPr>
          <p:cNvGrpSpPr/>
          <p:nvPr/>
        </p:nvGrpSpPr>
        <p:grpSpPr>
          <a:xfrm>
            <a:off x="1943229" y="1822715"/>
            <a:ext cx="1123439" cy="1119168"/>
            <a:chOff x="3433782" y="3975947"/>
            <a:chExt cx="547301" cy="54522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EFB8258-75F0-CD42-4AAA-C38289078A1D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6F95861-F8B6-1161-241D-DFC42EF18BC3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6A25ABC-E8F3-19B7-96DF-AE27338D7632}"/>
                </a:ext>
              </a:extLst>
            </p:cNvPr>
            <p:cNvSpPr/>
            <p:nvPr/>
          </p:nvSpPr>
          <p:spPr>
            <a:xfrm>
              <a:off x="3843687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A2E4D8-00D6-FE2B-5520-4E1A6BB8EAC6}"/>
                </a:ext>
              </a:extLst>
            </p:cNvPr>
            <p:cNvSpPr/>
            <p:nvPr/>
          </p:nvSpPr>
          <p:spPr>
            <a:xfrm>
              <a:off x="3504165" y="4115934"/>
              <a:ext cx="406536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Graphic 23" descr="Lock with solid fill">
            <a:extLst>
              <a:ext uri="{FF2B5EF4-FFF2-40B4-BE49-F238E27FC236}">
                <a16:creationId xmlns:a16="http://schemas.microsoft.com/office/drawing/2014/main" id="{5ECC2B58-F3C9-01F4-536A-A9124ECE97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305" t="10526" r="19507" b="10234"/>
          <a:stretch/>
        </p:blipFill>
        <p:spPr>
          <a:xfrm>
            <a:off x="2695456" y="2346324"/>
            <a:ext cx="189684" cy="24169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F4E93A-F577-0A98-3E4D-708A175EEFB4}"/>
              </a:ext>
            </a:extLst>
          </p:cNvPr>
          <p:cNvCxnSpPr>
            <a:cxnSpLocks/>
          </p:cNvCxnSpPr>
          <p:nvPr/>
        </p:nvCxnSpPr>
        <p:spPr>
          <a:xfrm>
            <a:off x="3116231" y="2382299"/>
            <a:ext cx="22287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E50C0D-4F55-B602-EE8F-48E35A3BF3C3}"/>
              </a:ext>
            </a:extLst>
          </p:cNvPr>
          <p:cNvSpPr txBox="1"/>
          <p:nvPr/>
        </p:nvSpPr>
        <p:spPr>
          <a:xfrm>
            <a:off x="2047128" y="2175462"/>
            <a:ext cx="83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CLIP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A72CBC-2D50-D867-7D12-84B3A0FD6299}"/>
              </a:ext>
            </a:extLst>
          </p:cNvPr>
          <p:cNvCxnSpPr>
            <a:cxnSpLocks/>
          </p:cNvCxnSpPr>
          <p:nvPr/>
        </p:nvCxnSpPr>
        <p:spPr>
          <a:xfrm flipV="1">
            <a:off x="3288791" y="3154607"/>
            <a:ext cx="0" cy="141155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F4F7E0-915E-9464-F806-F259EF8B1B80}"/>
              </a:ext>
            </a:extLst>
          </p:cNvPr>
          <p:cNvCxnSpPr>
            <a:cxnSpLocks/>
          </p:cNvCxnSpPr>
          <p:nvPr/>
        </p:nvCxnSpPr>
        <p:spPr>
          <a:xfrm>
            <a:off x="3288791" y="3154607"/>
            <a:ext cx="166954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64F7DC-31E1-8CC1-C986-4CCBFCC472CC}"/>
              </a:ext>
            </a:extLst>
          </p:cNvPr>
          <p:cNvSpPr txBox="1"/>
          <p:nvPr/>
        </p:nvSpPr>
        <p:spPr>
          <a:xfrm>
            <a:off x="680407" y="1973499"/>
            <a:ext cx="12097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cube on tabletop</a:t>
            </a:r>
            <a:br>
              <a:rPr lang="en-US" sz="1100" b="0" i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100" b="0" i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the texture of denim</a:t>
            </a:r>
            <a:r>
              <a:rPr lang="en-US" altLang="ko-KR" sz="11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11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E3184B-D1DD-BD16-450E-207ADA78D2D5}"/>
              </a:ext>
            </a:extLst>
          </p:cNvPr>
          <p:cNvGrpSpPr/>
          <p:nvPr/>
        </p:nvGrpSpPr>
        <p:grpSpPr>
          <a:xfrm>
            <a:off x="3638500" y="4422931"/>
            <a:ext cx="1036294" cy="766310"/>
            <a:chOff x="4737837" y="3290988"/>
            <a:chExt cx="1006921" cy="74459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9097AD2-1D28-87B6-9D55-965A34777C18}"/>
                </a:ext>
              </a:extLst>
            </p:cNvPr>
            <p:cNvSpPr/>
            <p:nvPr/>
          </p:nvSpPr>
          <p:spPr>
            <a:xfrm>
              <a:off x="473783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97BCA4-1DE5-FF87-E9BE-1ADCF28DC6C3}"/>
                </a:ext>
              </a:extLst>
            </p:cNvPr>
            <p:cNvSpPr/>
            <p:nvPr/>
          </p:nvSpPr>
          <p:spPr>
            <a:xfrm>
              <a:off x="501553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DBA50F-D15F-0BD7-8EA2-F52E31610A6B}"/>
                </a:ext>
              </a:extLst>
            </p:cNvPr>
            <p:cNvSpPr/>
            <p:nvPr/>
          </p:nvSpPr>
          <p:spPr>
            <a:xfrm>
              <a:off x="529322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B047A1-C439-C1DD-7265-9928C44EA4FF}"/>
                </a:ext>
              </a:extLst>
            </p:cNvPr>
            <p:cNvSpPr/>
            <p:nvPr/>
          </p:nvSpPr>
          <p:spPr>
            <a:xfrm>
              <a:off x="555821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2CF6347-460D-C5C1-7472-3A68D69C1A72}"/>
              </a:ext>
            </a:extLst>
          </p:cNvPr>
          <p:cNvSpPr/>
          <p:nvPr/>
        </p:nvSpPr>
        <p:spPr>
          <a:xfrm>
            <a:off x="3873199" y="4621143"/>
            <a:ext cx="566892" cy="3573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078064-58B9-5AD0-50DA-714B9327E2BE}"/>
                  </a:ext>
                </a:extLst>
              </p:cNvPr>
              <p:cNvSpPr/>
              <p:nvPr/>
            </p:nvSpPr>
            <p:spPr>
              <a:xfrm>
                <a:off x="3923087" y="4593143"/>
                <a:ext cx="489129" cy="369332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078064-58B9-5AD0-50DA-714B9327E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087" y="4593143"/>
                <a:ext cx="4891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F706EF-2841-79C4-8AEF-5D90591DC6C6}"/>
              </a:ext>
            </a:extLst>
          </p:cNvPr>
          <p:cNvCxnSpPr>
            <a:cxnSpLocks/>
          </p:cNvCxnSpPr>
          <p:nvPr/>
        </p:nvCxnSpPr>
        <p:spPr>
          <a:xfrm>
            <a:off x="3288791" y="4566162"/>
            <a:ext cx="296651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DED011-98F9-98A9-94EA-122B431F3F9A}"/>
              </a:ext>
            </a:extLst>
          </p:cNvPr>
          <p:cNvGrpSpPr/>
          <p:nvPr/>
        </p:nvGrpSpPr>
        <p:grpSpPr>
          <a:xfrm>
            <a:off x="3377700" y="1841581"/>
            <a:ext cx="702737" cy="1119168"/>
            <a:chOff x="3433782" y="3975947"/>
            <a:chExt cx="342349" cy="54522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01371FD-F6DC-D8EC-9A87-B7B52C9936E2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5A16C0D-6300-4B92-8D8E-70789DE505CF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03AC20-7F03-9DE0-2D00-4937D48EFD6D}"/>
                </a:ext>
              </a:extLst>
            </p:cNvPr>
            <p:cNvSpPr/>
            <p:nvPr/>
          </p:nvSpPr>
          <p:spPr>
            <a:xfrm>
              <a:off x="3496110" y="4115934"/>
              <a:ext cx="217692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BE5445-DEA6-F7E9-E942-9E3BFF276469}"/>
                  </a:ext>
                </a:extLst>
              </p:cNvPr>
              <p:cNvSpPr/>
              <p:nvPr/>
            </p:nvSpPr>
            <p:spPr>
              <a:xfrm>
                <a:off x="3446226" y="2195274"/>
                <a:ext cx="578504" cy="369332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BE5445-DEA6-F7E9-E942-9E3BFF276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26" y="2195274"/>
                <a:ext cx="5785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9B916-7A0F-E39F-8643-EC77F420BF81}"/>
              </a:ext>
            </a:extLst>
          </p:cNvPr>
          <p:cNvCxnSpPr>
            <a:cxnSpLocks/>
          </p:cNvCxnSpPr>
          <p:nvPr/>
        </p:nvCxnSpPr>
        <p:spPr>
          <a:xfrm flipV="1">
            <a:off x="6861330" y="3862444"/>
            <a:ext cx="0" cy="94671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927B2B-9FCF-81B5-CA24-1889E269CA66}"/>
              </a:ext>
            </a:extLst>
          </p:cNvPr>
          <p:cNvCxnSpPr>
            <a:cxnSpLocks/>
          </p:cNvCxnSpPr>
          <p:nvPr/>
        </p:nvCxnSpPr>
        <p:spPr>
          <a:xfrm flipV="1">
            <a:off x="7492457" y="4070481"/>
            <a:ext cx="0" cy="728564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F45C6CB-E89B-458C-7132-24F86D9BCB67}"/>
              </a:ext>
            </a:extLst>
          </p:cNvPr>
          <p:cNvCxnSpPr>
            <a:cxnSpLocks/>
          </p:cNvCxnSpPr>
          <p:nvPr/>
        </p:nvCxnSpPr>
        <p:spPr>
          <a:xfrm flipV="1">
            <a:off x="8124153" y="4251463"/>
            <a:ext cx="0" cy="5576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72867C-AB91-503F-384F-A85D22C25021}"/>
              </a:ext>
            </a:extLst>
          </p:cNvPr>
          <p:cNvCxnSpPr>
            <a:cxnSpLocks/>
          </p:cNvCxnSpPr>
          <p:nvPr/>
        </p:nvCxnSpPr>
        <p:spPr>
          <a:xfrm flipV="1">
            <a:off x="6385749" y="3777053"/>
            <a:ext cx="0" cy="103210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B711D4F-158B-3D13-7039-8B40B36D91DA}"/>
              </a:ext>
            </a:extLst>
          </p:cNvPr>
          <p:cNvSpPr txBox="1"/>
          <p:nvPr/>
        </p:nvSpPr>
        <p:spPr>
          <a:xfrm>
            <a:off x="5148150" y="3331492"/>
            <a:ext cx="1208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Helvetica Light" panose="020B0403020202020204" pitchFamily="34" charset="0"/>
              </a:rPr>
              <a:t>Constant</a:t>
            </a:r>
            <a:endParaRPr lang="en-KR" sz="1100" dirty="0">
              <a:latin typeface="Helvetica Light" panose="020B04030202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23B79AA-6802-485B-B6E5-B74025069C61}"/>
              </a:ext>
            </a:extLst>
          </p:cNvPr>
          <p:cNvCxnSpPr>
            <a:cxnSpLocks/>
          </p:cNvCxnSpPr>
          <p:nvPr/>
        </p:nvCxnSpPr>
        <p:spPr>
          <a:xfrm>
            <a:off x="7019847" y="2269501"/>
            <a:ext cx="0" cy="827955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FA3110-95FF-5369-0553-5B3B423F83C5}"/>
              </a:ext>
            </a:extLst>
          </p:cNvPr>
          <p:cNvCxnSpPr>
            <a:cxnSpLocks/>
          </p:cNvCxnSpPr>
          <p:nvPr/>
        </p:nvCxnSpPr>
        <p:spPr>
          <a:xfrm>
            <a:off x="7650974" y="2269503"/>
            <a:ext cx="0" cy="61992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D9D7B2-B956-890B-BBE0-2AB2E76B8E18}"/>
              </a:ext>
            </a:extLst>
          </p:cNvPr>
          <p:cNvCxnSpPr>
            <a:cxnSpLocks/>
          </p:cNvCxnSpPr>
          <p:nvPr/>
        </p:nvCxnSpPr>
        <p:spPr>
          <a:xfrm>
            <a:off x="8282670" y="2269501"/>
            <a:ext cx="0" cy="438941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E1FDBF-E0DC-C9BC-0090-34E0FBF53694}"/>
              </a:ext>
            </a:extLst>
          </p:cNvPr>
          <p:cNvCxnSpPr>
            <a:cxnSpLocks/>
          </p:cNvCxnSpPr>
          <p:nvPr/>
        </p:nvCxnSpPr>
        <p:spPr>
          <a:xfrm>
            <a:off x="8914549" y="2269501"/>
            <a:ext cx="0" cy="17335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6E005B7-27A4-7893-8318-105B5F6DA160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4796007" y="2269502"/>
            <a:ext cx="4118542" cy="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7C299D-CE18-1236-4AD1-E9A2508D591F}"/>
              </a:ext>
            </a:extLst>
          </p:cNvPr>
          <p:cNvGrpSpPr/>
          <p:nvPr/>
        </p:nvGrpSpPr>
        <p:grpSpPr>
          <a:xfrm>
            <a:off x="4514386" y="1975087"/>
            <a:ext cx="176119" cy="814422"/>
            <a:chOff x="796149" y="3280408"/>
            <a:chExt cx="283780" cy="13122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0E9FCB-F750-1CBC-1297-B9A4C0B4B768}"/>
                </a:ext>
              </a:extLst>
            </p:cNvPr>
            <p:cNvSpPr/>
            <p:nvPr/>
          </p:nvSpPr>
          <p:spPr>
            <a:xfrm rot="16200000">
              <a:off x="796149" y="4308903"/>
              <a:ext cx="283780" cy="283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dirty="0">
                <a:latin typeface="Adobe Clean" panose="020B0503020404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9834E5-6F4C-1A46-4DF6-FE8DF605D546}"/>
                </a:ext>
              </a:extLst>
            </p:cNvPr>
            <p:cNvSpPr/>
            <p:nvPr/>
          </p:nvSpPr>
          <p:spPr>
            <a:xfrm rot="16200000">
              <a:off x="796149" y="3280408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4354707-93B9-DA1C-23FE-6DC425EC10B6}"/>
                </a:ext>
              </a:extLst>
            </p:cNvPr>
            <p:cNvSpPr/>
            <p:nvPr/>
          </p:nvSpPr>
          <p:spPr>
            <a:xfrm rot="16200000">
              <a:off x="796149" y="3635493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CC173B5-B8AB-FF7D-AF9F-B09FAB698D82}"/>
                </a:ext>
              </a:extLst>
            </p:cNvPr>
            <p:cNvSpPr/>
            <p:nvPr/>
          </p:nvSpPr>
          <p:spPr>
            <a:xfrm rot="16200000">
              <a:off x="796149" y="3966944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</p:grpSp>
      <p:sp>
        <p:nvSpPr>
          <p:cNvPr id="61" name="Right Bracket 60">
            <a:extLst>
              <a:ext uri="{FF2B5EF4-FFF2-40B4-BE49-F238E27FC236}">
                <a16:creationId xmlns:a16="http://schemas.microsoft.com/office/drawing/2014/main" id="{BC1E9606-057A-CAA1-BE91-6EC6B2A139D0}"/>
              </a:ext>
            </a:extLst>
          </p:cNvPr>
          <p:cNvSpPr/>
          <p:nvPr/>
        </p:nvSpPr>
        <p:spPr>
          <a:xfrm>
            <a:off x="4710973" y="1968405"/>
            <a:ext cx="85034" cy="602194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Right Bracket 61">
            <a:extLst>
              <a:ext uri="{FF2B5EF4-FFF2-40B4-BE49-F238E27FC236}">
                <a16:creationId xmlns:a16="http://schemas.microsoft.com/office/drawing/2014/main" id="{8F744C62-EED4-39ED-C017-D3F9FB4E1A81}"/>
              </a:ext>
            </a:extLst>
          </p:cNvPr>
          <p:cNvSpPr/>
          <p:nvPr/>
        </p:nvSpPr>
        <p:spPr>
          <a:xfrm>
            <a:off x="4710973" y="2606366"/>
            <a:ext cx="85034" cy="190472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05418D-F2CA-EDC3-0806-8841070D1A6A}"/>
              </a:ext>
            </a:extLst>
          </p:cNvPr>
          <p:cNvCxnSpPr>
            <a:cxnSpLocks/>
          </p:cNvCxnSpPr>
          <p:nvPr/>
        </p:nvCxnSpPr>
        <p:spPr>
          <a:xfrm>
            <a:off x="4845008" y="2701601"/>
            <a:ext cx="11333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2595106-5A25-6EAA-1BE1-4851C0568AEF}"/>
              </a:ext>
            </a:extLst>
          </p:cNvPr>
          <p:cNvCxnSpPr>
            <a:cxnSpLocks/>
          </p:cNvCxnSpPr>
          <p:nvPr/>
        </p:nvCxnSpPr>
        <p:spPr>
          <a:xfrm flipV="1">
            <a:off x="4958338" y="2688540"/>
            <a:ext cx="0" cy="46606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BB88C16-4236-112B-0166-901B37C24C83}"/>
              </a:ext>
            </a:extLst>
          </p:cNvPr>
          <p:cNvSpPr>
            <a:spLocks/>
          </p:cNvSpPr>
          <p:nvPr/>
        </p:nvSpPr>
        <p:spPr>
          <a:xfrm>
            <a:off x="8522228" y="2442860"/>
            <a:ext cx="232724" cy="20741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A17DE4-D72A-1B3A-5D22-2F621D0FBDB6}"/>
              </a:ext>
            </a:extLst>
          </p:cNvPr>
          <p:cNvSpPr>
            <a:spLocks/>
          </p:cNvSpPr>
          <p:nvPr/>
        </p:nvSpPr>
        <p:spPr>
          <a:xfrm>
            <a:off x="8758220" y="2442860"/>
            <a:ext cx="232724" cy="207418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A7C2B7-8211-A1F7-2ED0-694A985436AE}"/>
              </a:ext>
            </a:extLst>
          </p:cNvPr>
          <p:cNvSpPr/>
          <p:nvPr/>
        </p:nvSpPr>
        <p:spPr>
          <a:xfrm>
            <a:off x="6786044" y="3097457"/>
            <a:ext cx="150572" cy="7649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8BE79A-BFEC-D3C6-C860-7B5D654924AC}"/>
              </a:ext>
            </a:extLst>
          </p:cNvPr>
          <p:cNvSpPr/>
          <p:nvPr/>
        </p:nvSpPr>
        <p:spPr>
          <a:xfrm>
            <a:off x="6944561" y="3097457"/>
            <a:ext cx="150572" cy="764986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D77485-55C2-4741-1C30-1C6F2F1B4897}"/>
              </a:ext>
            </a:extLst>
          </p:cNvPr>
          <p:cNvSpPr/>
          <p:nvPr/>
        </p:nvSpPr>
        <p:spPr>
          <a:xfrm>
            <a:off x="6627526" y="3097457"/>
            <a:ext cx="150572" cy="7649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4B3F43E-06B9-4C33-D8DA-B71A14BC24B3}"/>
              </a:ext>
            </a:extLst>
          </p:cNvPr>
          <p:cNvSpPr/>
          <p:nvPr/>
        </p:nvSpPr>
        <p:spPr>
          <a:xfrm>
            <a:off x="7417171" y="2889422"/>
            <a:ext cx="150572" cy="1185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70EF494-BF35-03D5-CFFB-03F088F95CC4}"/>
              </a:ext>
            </a:extLst>
          </p:cNvPr>
          <p:cNvSpPr/>
          <p:nvPr/>
        </p:nvSpPr>
        <p:spPr>
          <a:xfrm>
            <a:off x="7575688" y="2889422"/>
            <a:ext cx="150572" cy="118575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68C4A1E-62F2-344A-309D-9E1914D168CF}"/>
              </a:ext>
            </a:extLst>
          </p:cNvPr>
          <p:cNvSpPr/>
          <p:nvPr/>
        </p:nvSpPr>
        <p:spPr>
          <a:xfrm>
            <a:off x="7258653" y="2889422"/>
            <a:ext cx="150572" cy="11857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7E959D-95D1-0E8F-3B8A-3CC5FE666D0E}"/>
              </a:ext>
            </a:extLst>
          </p:cNvPr>
          <p:cNvSpPr/>
          <p:nvPr/>
        </p:nvSpPr>
        <p:spPr>
          <a:xfrm>
            <a:off x="8048867" y="2708443"/>
            <a:ext cx="150572" cy="15433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4ACA4BE-748A-25C8-FDAB-B903B391D1E1}"/>
              </a:ext>
            </a:extLst>
          </p:cNvPr>
          <p:cNvSpPr/>
          <p:nvPr/>
        </p:nvSpPr>
        <p:spPr>
          <a:xfrm>
            <a:off x="8207385" y="2708443"/>
            <a:ext cx="150572" cy="154336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6AE80A-7BB7-F5EC-E441-AF0E988864E3}"/>
              </a:ext>
            </a:extLst>
          </p:cNvPr>
          <p:cNvSpPr/>
          <p:nvPr/>
        </p:nvSpPr>
        <p:spPr>
          <a:xfrm>
            <a:off x="7890349" y="2708443"/>
            <a:ext cx="150572" cy="15433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412A9B-B121-82C2-61C2-4761F66A6C9D}"/>
              </a:ext>
            </a:extLst>
          </p:cNvPr>
          <p:cNvSpPr/>
          <p:nvPr/>
        </p:nvSpPr>
        <p:spPr>
          <a:xfrm>
            <a:off x="8680745" y="2442860"/>
            <a:ext cx="150572" cy="20703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6BDDCCE-3146-E8EC-BFDD-B108960821F0}"/>
              </a:ext>
            </a:extLst>
          </p:cNvPr>
          <p:cNvSpPr/>
          <p:nvPr/>
        </p:nvSpPr>
        <p:spPr>
          <a:xfrm>
            <a:off x="8839264" y="2442860"/>
            <a:ext cx="150572" cy="207036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943A82-40CD-E3BB-2682-5AD7DDA0D017}"/>
              </a:ext>
            </a:extLst>
          </p:cNvPr>
          <p:cNvSpPr/>
          <p:nvPr/>
        </p:nvSpPr>
        <p:spPr>
          <a:xfrm>
            <a:off x="8522228" y="2442860"/>
            <a:ext cx="150572" cy="20703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3B6314-ABC1-657C-76ED-31F82D8C2C1E}"/>
              </a:ext>
            </a:extLst>
          </p:cNvPr>
          <p:cNvGrpSpPr/>
          <p:nvPr/>
        </p:nvGrpSpPr>
        <p:grpSpPr>
          <a:xfrm>
            <a:off x="7467357" y="3240449"/>
            <a:ext cx="682649" cy="475461"/>
            <a:chOff x="6130567" y="1951356"/>
            <a:chExt cx="663300" cy="46198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1EFE5FD-82F3-3B08-629A-4D4CDBB16B3B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FBC7EE-CD53-1A1E-9EE5-4FE8BBE38EE4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45736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FBC7EE-CD53-1A1E-9EE5-4FE8BBE38E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457364"/>
                </a:xfrm>
                <a:prstGeom prst="rect">
                  <a:avLst/>
                </a:prstGeom>
                <a:blipFill>
                  <a:blip r:embed="rId9"/>
                  <a:stretch>
                    <a:fillRect t="-5263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2FCD2F8-5F06-5571-5E24-FF9E9D136497}"/>
              </a:ext>
            </a:extLst>
          </p:cNvPr>
          <p:cNvSpPr/>
          <p:nvPr/>
        </p:nvSpPr>
        <p:spPr>
          <a:xfrm>
            <a:off x="6312212" y="3240449"/>
            <a:ext cx="147074" cy="4754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pic>
        <p:nvPicPr>
          <p:cNvPr id="48" name="Picture 2">
            <a:extLst>
              <a:ext uri="{FF2B5EF4-FFF2-40B4-BE49-F238E27FC236}">
                <a16:creationId xmlns:a16="http://schemas.microsoft.com/office/drawing/2014/main" id="{147C0FC9-B712-04B3-50A2-02FFC098B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33638" y="2401163"/>
            <a:ext cx="2055674" cy="2055674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4C2D42A-7B49-F590-2E54-733F2785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5334" y="135500"/>
            <a:ext cx="2055674" cy="2055674"/>
          </a:xfrm>
          <a:prstGeom prst="rect">
            <a:avLst/>
          </a:prstGeom>
          <a:noFill/>
          <a:ln w="19050">
            <a:solidFill>
              <a:srgbClr val="1F9C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351D1721-0B43-6335-4511-DACD2B70069F}"/>
              </a:ext>
            </a:extLst>
          </p:cNvPr>
          <p:cNvSpPr txBox="1"/>
          <p:nvPr/>
        </p:nvSpPr>
        <p:spPr>
          <a:xfrm>
            <a:off x="1" y="164080"/>
            <a:ext cx="12191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Helvetica Light" panose="020B0403020202020204" pitchFamily="34" charset="0"/>
              </a:rPr>
              <a:t>Disentangled style control with text prompt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560A617-45A8-9787-72D7-B500C9DE5C21}"/>
              </a:ext>
            </a:extLst>
          </p:cNvPr>
          <p:cNvSpPr/>
          <p:nvPr/>
        </p:nvSpPr>
        <p:spPr>
          <a:xfrm>
            <a:off x="1919024" y="1305296"/>
            <a:ext cx="1230487" cy="43088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Helvetica Light" panose="020B0403020202020204" pitchFamily="34" charset="0"/>
              </a:rPr>
              <a:t>Pretrained</a:t>
            </a:r>
            <a:br>
              <a:rPr lang="en-US" sz="1100" dirty="0">
                <a:latin typeface="Helvetica Light" panose="020B0403020202020204" pitchFamily="34" charset="0"/>
              </a:rPr>
            </a:br>
            <a:r>
              <a:rPr lang="en-US" sz="1100" dirty="0">
                <a:latin typeface="Helvetica Light" panose="020B0403020202020204" pitchFamily="34" charset="0"/>
              </a:rPr>
              <a:t>text encoder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69B9116-3D22-0017-A5ED-E6FD3A899162}"/>
              </a:ext>
            </a:extLst>
          </p:cNvPr>
          <p:cNvSpPr/>
          <p:nvPr/>
        </p:nvSpPr>
        <p:spPr>
          <a:xfrm>
            <a:off x="3134143" y="1305296"/>
            <a:ext cx="1235332" cy="43088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Helvetica Light" panose="020B0403020202020204" pitchFamily="34" charset="0"/>
              </a:rPr>
              <a:t>Learned</a:t>
            </a:r>
            <a:br>
              <a:rPr lang="en-US" sz="1100" dirty="0">
                <a:latin typeface="Helvetica Light" panose="020B0403020202020204" pitchFamily="34" charset="0"/>
              </a:rPr>
            </a:br>
            <a:r>
              <a:rPr lang="en-US" sz="1100" dirty="0">
                <a:latin typeface="Helvetica Light" panose="020B0403020202020204" pitchFamily="34" charset="0"/>
              </a:rPr>
              <a:t>text encoder</a:t>
            </a:r>
          </a:p>
        </p:txBody>
      </p:sp>
    </p:spTree>
    <p:extLst>
      <p:ext uri="{BB962C8B-B14F-4D97-AF65-F5344CB8AC3E}">
        <p14:creationId xmlns:p14="http://schemas.microsoft.com/office/powerpoint/2010/main" val="2074318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48C53C-0212-0984-7764-02151296EAC2}"/>
              </a:ext>
            </a:extLst>
          </p:cNvPr>
          <p:cNvSpPr txBox="1"/>
          <p:nvPr/>
        </p:nvSpPr>
        <p:spPr>
          <a:xfrm>
            <a:off x="2111794" y="5129078"/>
            <a:ext cx="1208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Helvetica Light" panose="020B0403020202020204" pitchFamily="34" charset="0"/>
              </a:rPr>
              <a:t>Latent code</a:t>
            </a:r>
            <a:endParaRPr lang="en-KR" sz="1100" dirty="0">
              <a:latin typeface="Helvetica Light" panose="020B0403020202020204" pitchFamily="34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646532-CBD7-D113-CC00-C4A6B1F7AEEA}"/>
              </a:ext>
            </a:extLst>
          </p:cNvPr>
          <p:cNvCxnSpPr>
            <a:cxnSpLocks/>
          </p:cNvCxnSpPr>
          <p:nvPr/>
        </p:nvCxnSpPr>
        <p:spPr>
          <a:xfrm>
            <a:off x="3114237" y="5042023"/>
            <a:ext cx="47120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3AE250-7863-43D8-5588-49C24772A067}"/>
              </a:ext>
            </a:extLst>
          </p:cNvPr>
          <p:cNvCxnSpPr>
            <a:cxnSpLocks/>
          </p:cNvCxnSpPr>
          <p:nvPr/>
        </p:nvCxnSpPr>
        <p:spPr>
          <a:xfrm flipV="1">
            <a:off x="7965634" y="4251463"/>
            <a:ext cx="0" cy="5576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C67024-1A04-44F9-EC87-65602238A779}"/>
              </a:ext>
            </a:extLst>
          </p:cNvPr>
          <p:cNvCxnSpPr>
            <a:cxnSpLocks/>
          </p:cNvCxnSpPr>
          <p:nvPr/>
        </p:nvCxnSpPr>
        <p:spPr>
          <a:xfrm flipV="1">
            <a:off x="7333939" y="4070481"/>
            <a:ext cx="0" cy="738680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672A1-8915-8F4E-142D-4E959BB87128}"/>
              </a:ext>
            </a:extLst>
          </p:cNvPr>
          <p:cNvCxnSpPr>
            <a:cxnSpLocks/>
          </p:cNvCxnSpPr>
          <p:nvPr/>
        </p:nvCxnSpPr>
        <p:spPr>
          <a:xfrm flipV="1">
            <a:off x="6702811" y="3862444"/>
            <a:ext cx="0" cy="946718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7FA632E-AE75-A42A-A4E3-79B4F20EDC75}"/>
              </a:ext>
            </a:extLst>
          </p:cNvPr>
          <p:cNvCxnSpPr>
            <a:cxnSpLocks/>
          </p:cNvCxnSpPr>
          <p:nvPr/>
        </p:nvCxnSpPr>
        <p:spPr>
          <a:xfrm flipV="1">
            <a:off x="8756031" y="4517044"/>
            <a:ext cx="0" cy="29211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39B9DC-D013-7027-7086-91F6E078B7C0}"/>
              </a:ext>
            </a:extLst>
          </p:cNvPr>
          <p:cNvCxnSpPr>
            <a:cxnSpLocks/>
          </p:cNvCxnSpPr>
          <p:nvPr/>
        </p:nvCxnSpPr>
        <p:spPr>
          <a:xfrm>
            <a:off x="5342863" y="4806085"/>
            <a:ext cx="3412088" cy="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3AB884-8630-4810-6DD1-1BCAA11EAAFC}"/>
                  </a:ext>
                </a:extLst>
              </p:cNvPr>
              <p:cNvSpPr/>
              <p:nvPr/>
            </p:nvSpPr>
            <p:spPr>
              <a:xfrm>
                <a:off x="2322341" y="4883647"/>
                <a:ext cx="787541" cy="307777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sz="1400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53AB884-8630-4810-6DD1-1BCAA11EAA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41" y="4883647"/>
                <a:ext cx="787541" cy="307777"/>
              </a:xfrm>
              <a:prstGeom prst="rect">
                <a:avLst/>
              </a:prstGeom>
              <a:blipFill>
                <a:blip r:embed="rId3"/>
                <a:stretch>
                  <a:fillRect l="-4762" r="-4762" b="-8000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727A0DC-AE1C-927C-B50C-047E2B816C7D}"/>
              </a:ext>
            </a:extLst>
          </p:cNvPr>
          <p:cNvCxnSpPr>
            <a:cxnSpLocks/>
          </p:cNvCxnSpPr>
          <p:nvPr/>
        </p:nvCxnSpPr>
        <p:spPr>
          <a:xfrm flipV="1">
            <a:off x="8597514" y="4517044"/>
            <a:ext cx="0" cy="292117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FC8D32-C890-4C9D-EC85-CF7B72A28683}"/>
                  </a:ext>
                </a:extLst>
              </p:cNvPr>
              <p:cNvSpPr txBox="1"/>
              <p:nvPr/>
            </p:nvSpPr>
            <p:spPr>
              <a:xfrm>
                <a:off x="5007265" y="4913034"/>
                <a:ext cx="3236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1400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FC8D32-C890-4C9D-EC85-CF7B72A2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265" y="4913034"/>
                <a:ext cx="323685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ube 14">
            <a:extLst>
              <a:ext uri="{FF2B5EF4-FFF2-40B4-BE49-F238E27FC236}">
                <a16:creationId xmlns:a16="http://schemas.microsoft.com/office/drawing/2014/main" id="{179449E0-EE9B-3B2F-6882-F55D4E0D4F3A}"/>
              </a:ext>
            </a:extLst>
          </p:cNvPr>
          <p:cNvSpPr/>
          <p:nvPr/>
        </p:nvSpPr>
        <p:spPr>
          <a:xfrm>
            <a:off x="5040856" y="4677832"/>
            <a:ext cx="256507" cy="256507"/>
          </a:xfrm>
          <a:prstGeom prst="cube">
            <a:avLst>
              <a:gd name="adj" fmla="val 8215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01B068-F7C9-172B-F7DB-8026557D3FFA}"/>
              </a:ext>
            </a:extLst>
          </p:cNvPr>
          <p:cNvCxnSpPr>
            <a:cxnSpLocks/>
          </p:cNvCxnSpPr>
          <p:nvPr/>
        </p:nvCxnSpPr>
        <p:spPr>
          <a:xfrm>
            <a:off x="4746468" y="4806085"/>
            <a:ext cx="27270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A42D91E-916D-A04B-8325-AD26086B8693}"/>
              </a:ext>
            </a:extLst>
          </p:cNvPr>
          <p:cNvCxnSpPr>
            <a:cxnSpLocks/>
          </p:cNvCxnSpPr>
          <p:nvPr/>
        </p:nvCxnSpPr>
        <p:spPr>
          <a:xfrm>
            <a:off x="4156279" y="2382299"/>
            <a:ext cx="25995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85A2C12-F5BF-E8E1-3DBF-4C33513E9208}"/>
              </a:ext>
            </a:extLst>
          </p:cNvPr>
          <p:cNvGrpSpPr/>
          <p:nvPr/>
        </p:nvGrpSpPr>
        <p:grpSpPr>
          <a:xfrm>
            <a:off x="1943229" y="1822715"/>
            <a:ext cx="1123439" cy="1119168"/>
            <a:chOff x="3433782" y="3975947"/>
            <a:chExt cx="547301" cy="545220"/>
          </a:xfrm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EFB8258-75F0-CD42-4AAA-C38289078A1D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6F95861-F8B6-1161-241D-DFC42EF18BC3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26A25ABC-E8F3-19B7-96DF-AE27338D7632}"/>
                </a:ext>
              </a:extLst>
            </p:cNvPr>
            <p:cNvSpPr/>
            <p:nvPr/>
          </p:nvSpPr>
          <p:spPr>
            <a:xfrm>
              <a:off x="3843687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DA2E4D8-00D6-FE2B-5520-4E1A6BB8EAC6}"/>
                </a:ext>
              </a:extLst>
            </p:cNvPr>
            <p:cNvSpPr/>
            <p:nvPr/>
          </p:nvSpPr>
          <p:spPr>
            <a:xfrm>
              <a:off x="3504165" y="4115934"/>
              <a:ext cx="406536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4" name="Graphic 23" descr="Lock with solid fill">
            <a:extLst>
              <a:ext uri="{FF2B5EF4-FFF2-40B4-BE49-F238E27FC236}">
                <a16:creationId xmlns:a16="http://schemas.microsoft.com/office/drawing/2014/main" id="{5ECC2B58-F3C9-01F4-536A-A9124ECE97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305" t="10526" r="19507" b="10234"/>
          <a:stretch/>
        </p:blipFill>
        <p:spPr>
          <a:xfrm>
            <a:off x="2695456" y="2346324"/>
            <a:ext cx="189684" cy="24169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F4E93A-F577-0A98-3E4D-708A175EEFB4}"/>
              </a:ext>
            </a:extLst>
          </p:cNvPr>
          <p:cNvCxnSpPr>
            <a:cxnSpLocks/>
          </p:cNvCxnSpPr>
          <p:nvPr/>
        </p:nvCxnSpPr>
        <p:spPr>
          <a:xfrm>
            <a:off x="3116231" y="2382299"/>
            <a:ext cx="22287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FE50C0D-4F55-B602-EE8F-48E35A3BF3C3}"/>
              </a:ext>
            </a:extLst>
          </p:cNvPr>
          <p:cNvSpPr txBox="1"/>
          <p:nvPr/>
        </p:nvSpPr>
        <p:spPr>
          <a:xfrm>
            <a:off x="2047128" y="2175462"/>
            <a:ext cx="834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 Light" panose="020B0403020202020204" pitchFamily="34" charset="0"/>
              </a:rPr>
              <a:t>CLIP</a:t>
            </a:r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1A72CBC-2D50-D867-7D12-84B3A0FD6299}"/>
              </a:ext>
            </a:extLst>
          </p:cNvPr>
          <p:cNvCxnSpPr>
            <a:cxnSpLocks/>
          </p:cNvCxnSpPr>
          <p:nvPr/>
        </p:nvCxnSpPr>
        <p:spPr>
          <a:xfrm flipV="1">
            <a:off x="3288791" y="3154607"/>
            <a:ext cx="0" cy="141155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F4F7E0-915E-9464-F806-F259EF8B1B80}"/>
              </a:ext>
            </a:extLst>
          </p:cNvPr>
          <p:cNvCxnSpPr>
            <a:cxnSpLocks/>
          </p:cNvCxnSpPr>
          <p:nvPr/>
        </p:nvCxnSpPr>
        <p:spPr>
          <a:xfrm>
            <a:off x="3288791" y="3154607"/>
            <a:ext cx="166954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464F7DC-31E1-8CC1-C986-4CCBFCC472CC}"/>
              </a:ext>
            </a:extLst>
          </p:cNvPr>
          <p:cNvSpPr txBox="1"/>
          <p:nvPr/>
        </p:nvSpPr>
        <p:spPr>
          <a:xfrm>
            <a:off x="7915561" y="1211279"/>
            <a:ext cx="12097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cube on tabletop</a:t>
            </a:r>
            <a:br>
              <a:rPr lang="en-US" sz="1100" b="0" i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100" b="0" i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the texture of denim</a:t>
            </a:r>
            <a:r>
              <a:rPr lang="en-US" altLang="ko-KR" sz="11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11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3E3184B-D1DD-BD16-450E-207ADA78D2D5}"/>
              </a:ext>
            </a:extLst>
          </p:cNvPr>
          <p:cNvGrpSpPr/>
          <p:nvPr/>
        </p:nvGrpSpPr>
        <p:grpSpPr>
          <a:xfrm>
            <a:off x="3638500" y="4422931"/>
            <a:ext cx="1036294" cy="766310"/>
            <a:chOff x="4737837" y="3290988"/>
            <a:chExt cx="1006921" cy="74459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9097AD2-1D28-87B6-9D55-965A34777C18}"/>
                </a:ext>
              </a:extLst>
            </p:cNvPr>
            <p:cNvSpPr/>
            <p:nvPr/>
          </p:nvSpPr>
          <p:spPr>
            <a:xfrm>
              <a:off x="473783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597BCA4-1DE5-FF87-E9BE-1ADCF28DC6C3}"/>
                </a:ext>
              </a:extLst>
            </p:cNvPr>
            <p:cNvSpPr/>
            <p:nvPr/>
          </p:nvSpPr>
          <p:spPr>
            <a:xfrm>
              <a:off x="501553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DBA50F-D15F-0BD7-8EA2-F52E31610A6B}"/>
                </a:ext>
              </a:extLst>
            </p:cNvPr>
            <p:cNvSpPr/>
            <p:nvPr/>
          </p:nvSpPr>
          <p:spPr>
            <a:xfrm>
              <a:off x="529322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EB047A1-C439-C1DD-7265-9928C44EA4FF}"/>
                </a:ext>
              </a:extLst>
            </p:cNvPr>
            <p:cNvSpPr/>
            <p:nvPr/>
          </p:nvSpPr>
          <p:spPr>
            <a:xfrm>
              <a:off x="555821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2CF6347-460D-C5C1-7472-3A68D69C1A72}"/>
              </a:ext>
            </a:extLst>
          </p:cNvPr>
          <p:cNvSpPr/>
          <p:nvPr/>
        </p:nvSpPr>
        <p:spPr>
          <a:xfrm>
            <a:off x="3873199" y="4621143"/>
            <a:ext cx="566892" cy="35737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078064-58B9-5AD0-50DA-714B9327E2BE}"/>
                  </a:ext>
                </a:extLst>
              </p:cNvPr>
              <p:cNvSpPr/>
              <p:nvPr/>
            </p:nvSpPr>
            <p:spPr>
              <a:xfrm>
                <a:off x="3923087" y="4593143"/>
                <a:ext cx="489129" cy="369332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0078064-58B9-5AD0-50DA-714B9327E2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087" y="4593143"/>
                <a:ext cx="48912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F706EF-2841-79C4-8AEF-5D90591DC6C6}"/>
              </a:ext>
            </a:extLst>
          </p:cNvPr>
          <p:cNvCxnSpPr>
            <a:cxnSpLocks/>
          </p:cNvCxnSpPr>
          <p:nvPr/>
        </p:nvCxnSpPr>
        <p:spPr>
          <a:xfrm>
            <a:off x="3288791" y="4566162"/>
            <a:ext cx="296651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8DED011-98F9-98A9-94EA-122B431F3F9A}"/>
              </a:ext>
            </a:extLst>
          </p:cNvPr>
          <p:cNvGrpSpPr/>
          <p:nvPr/>
        </p:nvGrpSpPr>
        <p:grpSpPr>
          <a:xfrm>
            <a:off x="3377700" y="1841581"/>
            <a:ext cx="702737" cy="1119168"/>
            <a:chOff x="3433782" y="3975947"/>
            <a:chExt cx="342349" cy="545220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801371FD-F6DC-D8EC-9A87-B7B52C9936E2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95A16C0D-6300-4B92-8D8E-70789DE505CF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403AC20-7F03-9DE0-2D00-4937D48EFD6D}"/>
                </a:ext>
              </a:extLst>
            </p:cNvPr>
            <p:cNvSpPr/>
            <p:nvPr/>
          </p:nvSpPr>
          <p:spPr>
            <a:xfrm>
              <a:off x="3496110" y="4115934"/>
              <a:ext cx="217692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BE5445-DEA6-F7E9-E942-9E3BFF276469}"/>
                  </a:ext>
                </a:extLst>
              </p:cNvPr>
              <p:cNvSpPr/>
              <p:nvPr/>
            </p:nvSpPr>
            <p:spPr>
              <a:xfrm>
                <a:off x="3446226" y="2195274"/>
                <a:ext cx="578504" cy="369332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2BE5445-DEA6-F7E9-E942-9E3BFF2764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226" y="2195274"/>
                <a:ext cx="57850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769B916-7A0F-E39F-8643-EC77F420BF81}"/>
              </a:ext>
            </a:extLst>
          </p:cNvPr>
          <p:cNvCxnSpPr>
            <a:cxnSpLocks/>
          </p:cNvCxnSpPr>
          <p:nvPr/>
        </p:nvCxnSpPr>
        <p:spPr>
          <a:xfrm flipV="1">
            <a:off x="6861330" y="3862444"/>
            <a:ext cx="0" cy="946718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1927B2B-9FCF-81B5-CA24-1889E269CA66}"/>
              </a:ext>
            </a:extLst>
          </p:cNvPr>
          <p:cNvCxnSpPr>
            <a:cxnSpLocks/>
          </p:cNvCxnSpPr>
          <p:nvPr/>
        </p:nvCxnSpPr>
        <p:spPr>
          <a:xfrm flipV="1">
            <a:off x="7492457" y="4070481"/>
            <a:ext cx="0" cy="728564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F45C6CB-E89B-458C-7132-24F86D9BCB67}"/>
              </a:ext>
            </a:extLst>
          </p:cNvPr>
          <p:cNvCxnSpPr>
            <a:cxnSpLocks/>
          </p:cNvCxnSpPr>
          <p:nvPr/>
        </p:nvCxnSpPr>
        <p:spPr>
          <a:xfrm flipV="1">
            <a:off x="8124153" y="4251463"/>
            <a:ext cx="0" cy="557699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A72867C-AB91-503F-384F-A85D22C25021}"/>
              </a:ext>
            </a:extLst>
          </p:cNvPr>
          <p:cNvCxnSpPr>
            <a:cxnSpLocks/>
          </p:cNvCxnSpPr>
          <p:nvPr/>
        </p:nvCxnSpPr>
        <p:spPr>
          <a:xfrm flipV="1">
            <a:off x="6385749" y="3777053"/>
            <a:ext cx="0" cy="1032107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B711D4F-158B-3D13-7039-8B40B36D91DA}"/>
              </a:ext>
            </a:extLst>
          </p:cNvPr>
          <p:cNvSpPr txBox="1"/>
          <p:nvPr/>
        </p:nvSpPr>
        <p:spPr>
          <a:xfrm>
            <a:off x="5148150" y="3331492"/>
            <a:ext cx="12086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latin typeface="Helvetica Light" panose="020B0403020202020204" pitchFamily="34" charset="0"/>
              </a:rPr>
              <a:t>Constant</a:t>
            </a:r>
            <a:endParaRPr lang="en-KR" sz="1100" dirty="0">
              <a:latin typeface="Helvetica Light" panose="020B0403020202020204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23B79AA-6802-485B-B6E5-B74025069C61}"/>
              </a:ext>
            </a:extLst>
          </p:cNvPr>
          <p:cNvCxnSpPr>
            <a:cxnSpLocks/>
          </p:cNvCxnSpPr>
          <p:nvPr/>
        </p:nvCxnSpPr>
        <p:spPr>
          <a:xfrm>
            <a:off x="7019847" y="2269501"/>
            <a:ext cx="0" cy="827955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7FA3110-95FF-5369-0553-5B3B423F83C5}"/>
              </a:ext>
            </a:extLst>
          </p:cNvPr>
          <p:cNvCxnSpPr>
            <a:cxnSpLocks/>
          </p:cNvCxnSpPr>
          <p:nvPr/>
        </p:nvCxnSpPr>
        <p:spPr>
          <a:xfrm>
            <a:off x="7650974" y="2269503"/>
            <a:ext cx="0" cy="619920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A3D9D7B2-B956-890B-BBE0-2AB2E76B8E18}"/>
              </a:ext>
            </a:extLst>
          </p:cNvPr>
          <p:cNvCxnSpPr>
            <a:cxnSpLocks/>
          </p:cNvCxnSpPr>
          <p:nvPr/>
        </p:nvCxnSpPr>
        <p:spPr>
          <a:xfrm>
            <a:off x="8282670" y="2269501"/>
            <a:ext cx="0" cy="438941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3E1FDBF-E0DC-C9BC-0090-34E0FBF53694}"/>
              </a:ext>
            </a:extLst>
          </p:cNvPr>
          <p:cNvCxnSpPr>
            <a:cxnSpLocks/>
          </p:cNvCxnSpPr>
          <p:nvPr/>
        </p:nvCxnSpPr>
        <p:spPr>
          <a:xfrm>
            <a:off x="8914549" y="2269501"/>
            <a:ext cx="0" cy="17335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6E005B7-27A4-7893-8318-105B5F6DA160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4796007" y="2269502"/>
            <a:ext cx="4118542" cy="0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D7C299D-CE18-1236-4AD1-E9A2508D591F}"/>
              </a:ext>
            </a:extLst>
          </p:cNvPr>
          <p:cNvGrpSpPr/>
          <p:nvPr/>
        </p:nvGrpSpPr>
        <p:grpSpPr>
          <a:xfrm>
            <a:off x="4514386" y="1975087"/>
            <a:ext cx="176119" cy="814422"/>
            <a:chOff x="796149" y="3280408"/>
            <a:chExt cx="283780" cy="131227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C0E9FCB-F750-1CBC-1297-B9A4C0B4B768}"/>
                </a:ext>
              </a:extLst>
            </p:cNvPr>
            <p:cNvSpPr/>
            <p:nvPr/>
          </p:nvSpPr>
          <p:spPr>
            <a:xfrm rot="16200000">
              <a:off x="796149" y="4308903"/>
              <a:ext cx="283780" cy="283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 dirty="0">
                <a:latin typeface="Adobe Clean" panose="020B0503020404020204" pitchFamily="34" charset="0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69834E5-6F4C-1A46-4DF6-FE8DF605D546}"/>
                </a:ext>
              </a:extLst>
            </p:cNvPr>
            <p:cNvSpPr/>
            <p:nvPr/>
          </p:nvSpPr>
          <p:spPr>
            <a:xfrm rot="16200000">
              <a:off x="796149" y="3280408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4354707-93B9-DA1C-23FE-6DC425EC10B6}"/>
                </a:ext>
              </a:extLst>
            </p:cNvPr>
            <p:cNvSpPr/>
            <p:nvPr/>
          </p:nvSpPr>
          <p:spPr>
            <a:xfrm rot="16200000">
              <a:off x="796149" y="3635493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CC173B5-B8AB-FF7D-AF9F-B09FAB698D82}"/>
                </a:ext>
              </a:extLst>
            </p:cNvPr>
            <p:cNvSpPr/>
            <p:nvPr/>
          </p:nvSpPr>
          <p:spPr>
            <a:xfrm rot="16200000">
              <a:off x="796149" y="3966944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Adobe Clean" panose="020B0503020404020204" pitchFamily="34" charset="0"/>
              </a:endParaRPr>
            </a:p>
          </p:txBody>
        </p:sp>
      </p:grpSp>
      <p:sp>
        <p:nvSpPr>
          <p:cNvPr id="61" name="Right Bracket 60">
            <a:extLst>
              <a:ext uri="{FF2B5EF4-FFF2-40B4-BE49-F238E27FC236}">
                <a16:creationId xmlns:a16="http://schemas.microsoft.com/office/drawing/2014/main" id="{BC1E9606-057A-CAA1-BE91-6EC6B2A139D0}"/>
              </a:ext>
            </a:extLst>
          </p:cNvPr>
          <p:cNvSpPr/>
          <p:nvPr/>
        </p:nvSpPr>
        <p:spPr>
          <a:xfrm>
            <a:off x="4710973" y="1968405"/>
            <a:ext cx="85034" cy="602194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2" name="Right Bracket 61">
            <a:extLst>
              <a:ext uri="{FF2B5EF4-FFF2-40B4-BE49-F238E27FC236}">
                <a16:creationId xmlns:a16="http://schemas.microsoft.com/office/drawing/2014/main" id="{8F744C62-EED4-39ED-C017-D3F9FB4E1A81}"/>
              </a:ext>
            </a:extLst>
          </p:cNvPr>
          <p:cNvSpPr/>
          <p:nvPr/>
        </p:nvSpPr>
        <p:spPr>
          <a:xfrm>
            <a:off x="4710973" y="2606366"/>
            <a:ext cx="85034" cy="190472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805418D-F2CA-EDC3-0806-8841070D1A6A}"/>
              </a:ext>
            </a:extLst>
          </p:cNvPr>
          <p:cNvCxnSpPr>
            <a:cxnSpLocks/>
          </p:cNvCxnSpPr>
          <p:nvPr/>
        </p:nvCxnSpPr>
        <p:spPr>
          <a:xfrm>
            <a:off x="4845008" y="2701601"/>
            <a:ext cx="113330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E2595106-5A25-6EAA-1BE1-4851C0568AEF}"/>
              </a:ext>
            </a:extLst>
          </p:cNvPr>
          <p:cNvCxnSpPr>
            <a:cxnSpLocks/>
          </p:cNvCxnSpPr>
          <p:nvPr/>
        </p:nvCxnSpPr>
        <p:spPr>
          <a:xfrm flipV="1">
            <a:off x="4958338" y="2688540"/>
            <a:ext cx="0" cy="46606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BB88C16-4236-112B-0166-901B37C24C83}"/>
              </a:ext>
            </a:extLst>
          </p:cNvPr>
          <p:cNvSpPr>
            <a:spLocks/>
          </p:cNvSpPr>
          <p:nvPr/>
        </p:nvSpPr>
        <p:spPr>
          <a:xfrm>
            <a:off x="8522228" y="2442860"/>
            <a:ext cx="232724" cy="207418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2A17DE4-D72A-1B3A-5D22-2F621D0FBDB6}"/>
              </a:ext>
            </a:extLst>
          </p:cNvPr>
          <p:cNvSpPr>
            <a:spLocks/>
          </p:cNvSpPr>
          <p:nvPr/>
        </p:nvSpPr>
        <p:spPr>
          <a:xfrm>
            <a:off x="8758220" y="2442860"/>
            <a:ext cx="232724" cy="207418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5A7C2B7-8211-A1F7-2ED0-694A985436AE}"/>
              </a:ext>
            </a:extLst>
          </p:cNvPr>
          <p:cNvSpPr/>
          <p:nvPr/>
        </p:nvSpPr>
        <p:spPr>
          <a:xfrm>
            <a:off x="6786044" y="3097457"/>
            <a:ext cx="150572" cy="7649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8BE79A-BFEC-D3C6-C860-7B5D654924AC}"/>
              </a:ext>
            </a:extLst>
          </p:cNvPr>
          <p:cNvSpPr/>
          <p:nvPr/>
        </p:nvSpPr>
        <p:spPr>
          <a:xfrm>
            <a:off x="6944561" y="3097457"/>
            <a:ext cx="150572" cy="764986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D77485-55C2-4741-1C30-1C6F2F1B4897}"/>
              </a:ext>
            </a:extLst>
          </p:cNvPr>
          <p:cNvSpPr/>
          <p:nvPr/>
        </p:nvSpPr>
        <p:spPr>
          <a:xfrm>
            <a:off x="6627526" y="3097457"/>
            <a:ext cx="150572" cy="76498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4B3F43E-06B9-4C33-D8DA-B71A14BC24B3}"/>
              </a:ext>
            </a:extLst>
          </p:cNvPr>
          <p:cNvSpPr/>
          <p:nvPr/>
        </p:nvSpPr>
        <p:spPr>
          <a:xfrm>
            <a:off x="7417171" y="2889422"/>
            <a:ext cx="150572" cy="118575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70EF494-BF35-03D5-CFFB-03F088F95CC4}"/>
              </a:ext>
            </a:extLst>
          </p:cNvPr>
          <p:cNvSpPr/>
          <p:nvPr/>
        </p:nvSpPr>
        <p:spPr>
          <a:xfrm>
            <a:off x="7575688" y="2889422"/>
            <a:ext cx="150572" cy="118575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68C4A1E-62F2-344A-309D-9E1914D168CF}"/>
              </a:ext>
            </a:extLst>
          </p:cNvPr>
          <p:cNvSpPr/>
          <p:nvPr/>
        </p:nvSpPr>
        <p:spPr>
          <a:xfrm>
            <a:off x="7258653" y="2889422"/>
            <a:ext cx="150572" cy="118575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77E959D-95D1-0E8F-3B8A-3CC5FE666D0E}"/>
              </a:ext>
            </a:extLst>
          </p:cNvPr>
          <p:cNvSpPr/>
          <p:nvPr/>
        </p:nvSpPr>
        <p:spPr>
          <a:xfrm>
            <a:off x="8048867" y="2708443"/>
            <a:ext cx="150572" cy="15433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4ACA4BE-748A-25C8-FDAB-B903B391D1E1}"/>
              </a:ext>
            </a:extLst>
          </p:cNvPr>
          <p:cNvSpPr/>
          <p:nvPr/>
        </p:nvSpPr>
        <p:spPr>
          <a:xfrm>
            <a:off x="8207385" y="2708443"/>
            <a:ext cx="150572" cy="1543361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76AE80A-7BB7-F5EC-E441-AF0E988864E3}"/>
              </a:ext>
            </a:extLst>
          </p:cNvPr>
          <p:cNvSpPr/>
          <p:nvPr/>
        </p:nvSpPr>
        <p:spPr>
          <a:xfrm>
            <a:off x="7890349" y="2708443"/>
            <a:ext cx="150572" cy="15433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412A9B-B121-82C2-61C2-4761F66A6C9D}"/>
              </a:ext>
            </a:extLst>
          </p:cNvPr>
          <p:cNvSpPr/>
          <p:nvPr/>
        </p:nvSpPr>
        <p:spPr>
          <a:xfrm>
            <a:off x="8680745" y="2442860"/>
            <a:ext cx="150572" cy="207036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6BDDCCE-3146-E8EC-BFDD-B108960821F0}"/>
              </a:ext>
            </a:extLst>
          </p:cNvPr>
          <p:cNvSpPr/>
          <p:nvPr/>
        </p:nvSpPr>
        <p:spPr>
          <a:xfrm>
            <a:off x="8839264" y="2442860"/>
            <a:ext cx="150572" cy="2070363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8943A82-40CD-E3BB-2682-5AD7DDA0D017}"/>
              </a:ext>
            </a:extLst>
          </p:cNvPr>
          <p:cNvSpPr/>
          <p:nvPr/>
        </p:nvSpPr>
        <p:spPr>
          <a:xfrm>
            <a:off x="8522228" y="2442860"/>
            <a:ext cx="150572" cy="2070363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3B6314-ABC1-657C-76ED-31F82D8C2C1E}"/>
              </a:ext>
            </a:extLst>
          </p:cNvPr>
          <p:cNvGrpSpPr/>
          <p:nvPr/>
        </p:nvGrpSpPr>
        <p:grpSpPr>
          <a:xfrm>
            <a:off x="7467357" y="3240449"/>
            <a:ext cx="682649" cy="475461"/>
            <a:chOff x="6130567" y="1951356"/>
            <a:chExt cx="663300" cy="461984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1EFE5FD-82F3-3B08-629A-4D4CDBB16B3B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FBC7EE-CD53-1A1E-9EE5-4FE8BBE38EE4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45736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D6FBC7EE-CD53-1A1E-9EE5-4FE8BBE38E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457364"/>
                </a:xfrm>
                <a:prstGeom prst="rect">
                  <a:avLst/>
                </a:prstGeom>
                <a:blipFill>
                  <a:blip r:embed="rId9"/>
                  <a:stretch>
                    <a:fillRect t="-5263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2FCD2F8-5F06-5571-5E24-FF9E9D136497}"/>
              </a:ext>
            </a:extLst>
          </p:cNvPr>
          <p:cNvSpPr/>
          <p:nvPr/>
        </p:nvSpPr>
        <p:spPr>
          <a:xfrm>
            <a:off x="6312212" y="3240449"/>
            <a:ext cx="147074" cy="475461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299FCC5-B629-4A5F-8C09-90424C0287B4}"/>
              </a:ext>
            </a:extLst>
          </p:cNvPr>
          <p:cNvCxnSpPr>
            <a:cxnSpLocks/>
          </p:cNvCxnSpPr>
          <p:nvPr/>
        </p:nvCxnSpPr>
        <p:spPr>
          <a:xfrm>
            <a:off x="4796007" y="2313998"/>
            <a:ext cx="2854967" cy="0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0D56BD8-4921-1C99-9E29-924131D1228A}"/>
              </a:ext>
            </a:extLst>
          </p:cNvPr>
          <p:cNvCxnSpPr>
            <a:cxnSpLocks/>
          </p:cNvCxnSpPr>
          <p:nvPr/>
        </p:nvCxnSpPr>
        <p:spPr>
          <a:xfrm flipV="1">
            <a:off x="5342168" y="4773519"/>
            <a:ext cx="2148823" cy="642"/>
          </a:xfrm>
          <a:prstGeom prst="straightConnector1">
            <a:avLst/>
          </a:prstGeom>
          <a:ln w="19050">
            <a:solidFill>
              <a:srgbClr val="1F9C2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3ECA772-DD0B-C0B1-1F7D-2329F8D4D4EE}"/>
              </a:ext>
            </a:extLst>
          </p:cNvPr>
          <p:cNvSpPr txBox="1"/>
          <p:nvPr/>
        </p:nvSpPr>
        <p:spPr>
          <a:xfrm>
            <a:off x="5734788" y="1729072"/>
            <a:ext cx="1209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F9C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1100" b="0" i="0" dirty="0">
                <a:solidFill>
                  <a:srgbClr val="1F9C2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cube on tabletop</a:t>
            </a:r>
            <a:r>
              <a:rPr lang="en-US" altLang="ko-KR" sz="1100" dirty="0">
                <a:solidFill>
                  <a:srgbClr val="1F9C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1100" dirty="0">
              <a:solidFill>
                <a:srgbClr val="1F9C2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B879365-F167-0503-905C-35328F265EE6}"/>
              </a:ext>
            </a:extLst>
          </p:cNvPr>
          <p:cNvCxnSpPr>
            <a:cxnSpLocks/>
          </p:cNvCxnSpPr>
          <p:nvPr/>
        </p:nvCxnSpPr>
        <p:spPr>
          <a:xfrm>
            <a:off x="8914549" y="2269501"/>
            <a:ext cx="0" cy="173358"/>
          </a:xfrm>
          <a:prstGeom prst="straightConnector1">
            <a:avLst/>
          </a:prstGeom>
          <a:ln w="19050">
            <a:solidFill>
              <a:srgbClr val="FF000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9" name="Picture 2">
            <a:extLst>
              <a:ext uri="{FF2B5EF4-FFF2-40B4-BE49-F238E27FC236}">
                <a16:creationId xmlns:a16="http://schemas.microsoft.com/office/drawing/2014/main" id="{F0CEEDC8-0BBA-0CB6-93A4-4F2D82FEE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33638" y="2401163"/>
            <a:ext cx="2055674" cy="205567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>
            <a:extLst>
              <a:ext uri="{FF2B5EF4-FFF2-40B4-BE49-F238E27FC236}">
                <a16:creationId xmlns:a16="http://schemas.microsoft.com/office/drawing/2014/main" id="{33C3D92A-F109-11FD-C914-E07BC3BF8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5334" y="135500"/>
            <a:ext cx="2055674" cy="2055674"/>
          </a:xfrm>
          <a:prstGeom prst="rect">
            <a:avLst/>
          </a:prstGeom>
          <a:noFill/>
          <a:ln w="19050">
            <a:solidFill>
              <a:srgbClr val="1F9C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77B2F121-FD2F-9F50-DCA2-663D488C87DA}"/>
              </a:ext>
            </a:extLst>
          </p:cNvPr>
          <p:cNvSpPr txBox="1"/>
          <p:nvPr/>
        </p:nvSpPr>
        <p:spPr>
          <a:xfrm>
            <a:off x="1" y="164080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Helvetica Light" panose="020B0403020202020204" pitchFamily="34" charset="0"/>
              </a:rPr>
              <a:t>Disentangled style control with text prompt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416CDA8-AB83-3026-73FB-A14B906D9EF2}"/>
              </a:ext>
            </a:extLst>
          </p:cNvPr>
          <p:cNvSpPr/>
          <p:nvPr/>
        </p:nvSpPr>
        <p:spPr>
          <a:xfrm>
            <a:off x="1919024" y="1305296"/>
            <a:ext cx="1230487" cy="43088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Helvetica Light" panose="020B0403020202020204" pitchFamily="34" charset="0"/>
              </a:rPr>
              <a:t>Pretrained</a:t>
            </a:r>
            <a:br>
              <a:rPr lang="en-US" sz="1100" dirty="0">
                <a:latin typeface="Helvetica Light" panose="020B0403020202020204" pitchFamily="34" charset="0"/>
              </a:rPr>
            </a:br>
            <a:r>
              <a:rPr lang="en-US" sz="1100" dirty="0">
                <a:latin typeface="Helvetica Light" panose="020B0403020202020204" pitchFamily="34" charset="0"/>
              </a:rPr>
              <a:t>text encoder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665D71B-76DA-275E-50D1-A3A51535E3CB}"/>
              </a:ext>
            </a:extLst>
          </p:cNvPr>
          <p:cNvSpPr/>
          <p:nvPr/>
        </p:nvSpPr>
        <p:spPr>
          <a:xfrm>
            <a:off x="3134143" y="1305296"/>
            <a:ext cx="1235332" cy="430887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latin typeface="Helvetica Light" panose="020B0403020202020204" pitchFamily="34" charset="0"/>
              </a:rPr>
              <a:t>Learned</a:t>
            </a:r>
            <a:br>
              <a:rPr lang="en-US" sz="1100" dirty="0">
                <a:latin typeface="Helvetica Light" panose="020B0403020202020204" pitchFamily="34" charset="0"/>
              </a:rPr>
            </a:br>
            <a:r>
              <a:rPr lang="en-US" sz="1100" dirty="0">
                <a:latin typeface="Helvetica Light" panose="020B0403020202020204" pitchFamily="34" charset="0"/>
              </a:rPr>
              <a:t>text encoder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C5DFBED-B5EC-88AF-1238-F084C45BEFBB}"/>
              </a:ext>
            </a:extLst>
          </p:cNvPr>
          <p:cNvSpPr txBox="1"/>
          <p:nvPr/>
        </p:nvSpPr>
        <p:spPr>
          <a:xfrm>
            <a:off x="577940" y="1774536"/>
            <a:ext cx="1209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F9C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1100" b="0" i="0" dirty="0">
                <a:solidFill>
                  <a:srgbClr val="1F9C2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cube on tabletop</a:t>
            </a:r>
            <a:r>
              <a:rPr lang="en-US" altLang="ko-KR" sz="1100" dirty="0">
                <a:solidFill>
                  <a:srgbClr val="1F9C2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1100" dirty="0">
              <a:solidFill>
                <a:srgbClr val="1F9C2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B5269FF-1C02-4D54-2A6F-7B6D6A1B9F88}"/>
              </a:ext>
            </a:extLst>
          </p:cNvPr>
          <p:cNvSpPr txBox="1"/>
          <p:nvPr/>
        </p:nvSpPr>
        <p:spPr>
          <a:xfrm>
            <a:off x="560797" y="2289088"/>
            <a:ext cx="12097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1100" b="0" i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cube on tabletop</a:t>
            </a:r>
            <a:br>
              <a:rPr lang="en-US" sz="1100" b="0" i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US" sz="1100" b="0" i="0" dirty="0">
                <a:solidFill>
                  <a:srgbClr val="FF0000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with the texture of denim</a:t>
            </a:r>
            <a:r>
              <a:rPr lang="en-US" altLang="ko-KR" sz="1100" dirty="0">
                <a:solidFill>
                  <a:srgbClr val="FF000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1100" dirty="0">
              <a:solidFill>
                <a:srgbClr val="FF000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135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43A01-EE3B-5C7A-2C6E-E1F07DA84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7E389-0F35-4F44-A5B1-B1394EDC6D6F}" type="slidenum">
              <a:rPr kumimoji="1" lang="ko-Kore-KR" altLang="en-US" smtClean="0"/>
              <a:pPr/>
              <a:t>45</a:t>
            </a:fld>
            <a:r>
              <a:rPr kumimoji="1" lang="en-US" altLang="ko-KR"/>
              <a:t>/66</a:t>
            </a:r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5A870-61B3-7443-39BB-CF47E03D3518}"/>
              </a:ext>
            </a:extLst>
          </p:cNvPr>
          <p:cNvSpPr txBox="1"/>
          <p:nvPr/>
        </p:nvSpPr>
        <p:spPr>
          <a:xfrm>
            <a:off x="1" y="164080"/>
            <a:ext cx="12191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C00000"/>
                </a:solidFill>
                <a:latin typeface="Adobe Clean" panose="020B0503020404020204" pitchFamily="34" charset="0"/>
              </a:rPr>
              <a:t> Prompt Interpolation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B5F01-F8D6-F83E-5EFB-7F3D4C99A1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49" y="1014451"/>
            <a:ext cx="10337494" cy="563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667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43A01-EE3B-5C7A-2C6E-E1F07DA84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7E389-0F35-4F44-A5B1-B1394EDC6D6F}" type="slidenum">
              <a:rPr kumimoji="1" lang="ko-Kore-KR" altLang="en-US" smtClean="0"/>
              <a:pPr/>
              <a:t>46</a:t>
            </a:fld>
            <a:r>
              <a:rPr kumimoji="1" lang="en-US" altLang="ko-KR"/>
              <a:t>/66</a:t>
            </a:r>
            <a:endParaRPr kumimoji="1" lang="ko-Kore-KR" altLang="en-US"/>
          </a:p>
        </p:txBody>
      </p:sp>
      <p:pic>
        <p:nvPicPr>
          <p:cNvPr id="4" name="teddybear_interpolation">
            <a:hlinkClick r:id="" action="ppaction://media"/>
            <a:extLst>
              <a:ext uri="{FF2B5EF4-FFF2-40B4-BE49-F238E27FC236}">
                <a16:creationId xmlns:a16="http://schemas.microsoft.com/office/drawing/2014/main" id="{01523D49-4F68-7678-7865-2F7144A4F5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307" y="1148726"/>
            <a:ext cx="5450822" cy="5450822"/>
          </a:xfrm>
          <a:prstGeom prst="rect">
            <a:avLst/>
          </a:prstGeom>
        </p:spPr>
      </p:pic>
      <p:pic>
        <p:nvPicPr>
          <p:cNvPr id="5" name="house_interpolation">
            <a:hlinkClick r:id="" action="ppaction://media"/>
            <a:extLst>
              <a:ext uri="{FF2B5EF4-FFF2-40B4-BE49-F238E27FC236}">
                <a16:creationId xmlns:a16="http://schemas.microsoft.com/office/drawing/2014/main" id="{02EB768C-CAF6-D47E-502C-C3972A06C47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07075" y="1148726"/>
            <a:ext cx="5450822" cy="54508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D97276-5A06-DB84-1C16-25F5A4C10047}"/>
              </a:ext>
            </a:extLst>
          </p:cNvPr>
          <p:cNvSpPr txBox="1"/>
          <p:nvPr/>
        </p:nvSpPr>
        <p:spPr>
          <a:xfrm>
            <a:off x="1" y="164080"/>
            <a:ext cx="12191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C00000"/>
                </a:solidFill>
                <a:latin typeface="Adobe Clean" panose="020B0503020404020204" pitchFamily="34" charset="0"/>
              </a:rPr>
              <a:t> Interpolation video</a:t>
            </a:r>
          </a:p>
        </p:txBody>
      </p:sp>
    </p:spTree>
    <p:extLst>
      <p:ext uri="{BB962C8B-B14F-4D97-AF65-F5344CB8AC3E}">
        <p14:creationId xmlns:p14="http://schemas.microsoft.com/office/powerpoint/2010/main" val="1473887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C43A01-EE3B-5C7A-2C6E-E1F07DA84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BE7E389-0F35-4F44-A5B1-B1394EDC6D6F}" type="slidenum">
              <a:rPr kumimoji="1" lang="ko-Kore-KR" altLang="en-US" smtClean="0"/>
              <a:pPr/>
              <a:t>47</a:t>
            </a:fld>
            <a:r>
              <a:rPr kumimoji="1" lang="en-US" altLang="ko-KR"/>
              <a:t>/66</a:t>
            </a:r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35A870-61B3-7443-39BB-CF47E03D3518}"/>
              </a:ext>
            </a:extLst>
          </p:cNvPr>
          <p:cNvSpPr txBox="1"/>
          <p:nvPr/>
        </p:nvSpPr>
        <p:spPr>
          <a:xfrm>
            <a:off x="1" y="164080"/>
            <a:ext cx="121919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>
                <a:solidFill>
                  <a:srgbClr val="C00000"/>
                </a:solidFill>
                <a:latin typeface="Adobe Clean" panose="020B0503020404020204" pitchFamily="34" charset="0"/>
              </a:rPr>
              <a:t> Image-based coarse-to-fine style swapping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A41E0-0854-6445-CC69-DF0381E845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233" y="1054830"/>
            <a:ext cx="11319533" cy="572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78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03FAC-C262-01DD-988C-BFBDD3CA5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Upscaler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5BB74-D97A-342E-9601-E590E0467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36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F17B341-B95E-F791-1458-49606F8C6B05}"/>
              </a:ext>
            </a:extLst>
          </p:cNvPr>
          <p:cNvSpPr txBox="1"/>
          <p:nvPr/>
        </p:nvSpPr>
        <p:spPr>
          <a:xfrm>
            <a:off x="10483119" y="471085"/>
            <a:ext cx="176194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Adobe Clean" panose="020B0503020404020204" pitchFamily="34" charset="0"/>
              </a:rPr>
              <a:t>high res </a:t>
            </a:r>
            <a:r>
              <a:rPr lang="en-DE" sz="1400">
                <a:latin typeface="Adobe Clean" panose="020B0503020404020204" pitchFamily="34" charset="0"/>
              </a:rPr>
              <a:t>image</a:t>
            </a:r>
            <a:endParaRPr lang="en-US" sz="1400">
              <a:latin typeface="Adobe Clean" panose="020B0503020404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935538-ADC4-0B0C-86F8-BEF7B29EB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14670" y="814261"/>
            <a:ext cx="1358317" cy="135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B2DFBD3-DB8A-561E-5B25-28F4600D1D22}"/>
              </a:ext>
            </a:extLst>
          </p:cNvPr>
          <p:cNvGrpSpPr/>
          <p:nvPr/>
        </p:nvGrpSpPr>
        <p:grpSpPr>
          <a:xfrm>
            <a:off x="1806333" y="1109351"/>
            <a:ext cx="2035705" cy="762575"/>
            <a:chOff x="1866623" y="3237771"/>
            <a:chExt cx="2035705" cy="762575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766EBB3-C890-2ACF-86B1-AB949EFC2C37}"/>
                </a:ext>
              </a:extLst>
            </p:cNvPr>
            <p:cNvSpPr/>
            <p:nvPr/>
          </p:nvSpPr>
          <p:spPr>
            <a:xfrm>
              <a:off x="1866623" y="3470167"/>
              <a:ext cx="2035705" cy="3504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A2130379-72BF-0014-0ECD-AA56FEFB6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6606" y="3237771"/>
              <a:ext cx="1144578" cy="7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7" name="Oval Callout 1026">
            <a:extLst>
              <a:ext uri="{FF2B5EF4-FFF2-40B4-BE49-F238E27FC236}">
                <a16:creationId xmlns:a16="http://schemas.microsoft.com/office/drawing/2014/main" id="{1D8B58BB-13EB-872B-7C16-547A4265B073}"/>
              </a:ext>
            </a:extLst>
          </p:cNvPr>
          <p:cNvSpPr/>
          <p:nvPr/>
        </p:nvSpPr>
        <p:spPr>
          <a:xfrm>
            <a:off x="75288" y="1143871"/>
            <a:ext cx="1402149" cy="693535"/>
          </a:xfrm>
          <a:prstGeom prst="wedgeEllipseCallout">
            <a:avLst/>
          </a:prstGeom>
          <a:solidFill>
            <a:srgbClr val="F5F8C5"/>
          </a:solidFill>
          <a:ln>
            <a:solidFill>
              <a:srgbClr val="F5F8C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Adobe Clean SemiLight" panose="020B0403020404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A corgi lives in a house made out of sushi</a:t>
            </a:r>
            <a:endParaRPr lang="en-DE" sz="1000">
              <a:solidFill>
                <a:schemeClr val="tx1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6F86F047-E2AC-5D0C-9F96-DD7721ADD023}"/>
              </a:ext>
            </a:extLst>
          </p:cNvPr>
          <p:cNvSpPr txBox="1"/>
          <p:nvPr/>
        </p:nvSpPr>
        <p:spPr>
          <a:xfrm>
            <a:off x="2354981" y="0"/>
            <a:ext cx="947695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DE">
                <a:latin typeface="Adobe Clean" panose="020B0503020404020204" pitchFamily="34" charset="0"/>
              </a:rPr>
              <a:t>Step 1:</a:t>
            </a:r>
            <a:br>
              <a:rPr lang="en-DE">
                <a:latin typeface="Adobe Clean" panose="020B0503020404020204" pitchFamily="34" charset="0"/>
              </a:rPr>
            </a:br>
            <a:r>
              <a:rPr lang="en-DE">
                <a:latin typeface="Adobe Clean" panose="020B0503020404020204" pitchFamily="34" charset="0"/>
              </a:rPr>
              <a:t>Text</a:t>
            </a:r>
          </a:p>
          <a:p>
            <a:pPr algn="ctr"/>
            <a:r>
              <a:rPr lang="en-DE">
                <a:latin typeface="Adobe Clean" panose="020B0503020404020204" pitchFamily="34" charset="0"/>
              </a:rPr>
              <a:t>Encoder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80E70429-C64D-6D25-516F-C725E123C621}"/>
              </a:ext>
            </a:extLst>
          </p:cNvPr>
          <p:cNvSpPr txBox="1"/>
          <p:nvPr/>
        </p:nvSpPr>
        <p:spPr>
          <a:xfrm>
            <a:off x="5658162" y="0"/>
            <a:ext cx="1005403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GB"/>
            </a:defPPr>
            <a:lvl1pPr algn="ctr">
              <a:defRPr b="1">
                <a:latin typeface="+mj-lt"/>
              </a:defRPr>
            </a:lvl1pPr>
          </a:lstStyle>
          <a:p>
            <a:r>
              <a:rPr lang="en-US" b="0">
                <a:latin typeface="Adobe Clean" panose="020B0503020404020204" pitchFamily="34" charset="0"/>
              </a:rPr>
              <a:t>Step 2:</a:t>
            </a:r>
            <a:br>
              <a:rPr lang="en-US" b="0">
                <a:latin typeface="Adobe Clean" panose="020B0503020404020204" pitchFamily="34" charset="0"/>
              </a:rPr>
            </a:br>
            <a:r>
              <a:rPr lang="en-DE" b="0">
                <a:latin typeface="Adobe Clean" panose="020B0503020404020204" pitchFamily="34" charset="0"/>
              </a:rPr>
              <a:t>Diffusion</a:t>
            </a:r>
          </a:p>
          <a:p>
            <a:r>
              <a:rPr lang="en-DE" b="0">
                <a:latin typeface="Adobe Clean" panose="020B0503020404020204" pitchFamily="34" charset="0"/>
              </a:rPr>
              <a:t>Model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2DC8FB-B9EA-F0A7-D31A-ED280E5ECBD4}"/>
              </a:ext>
            </a:extLst>
          </p:cNvPr>
          <p:cNvGrpSpPr/>
          <p:nvPr/>
        </p:nvGrpSpPr>
        <p:grpSpPr>
          <a:xfrm>
            <a:off x="5087939" y="1109351"/>
            <a:ext cx="2035705" cy="762575"/>
            <a:chOff x="5148229" y="3237771"/>
            <a:chExt cx="2035705" cy="762575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853C530-A830-0742-9325-46F4B5B39151}"/>
                </a:ext>
              </a:extLst>
            </p:cNvPr>
            <p:cNvSpPr/>
            <p:nvPr/>
          </p:nvSpPr>
          <p:spPr>
            <a:xfrm>
              <a:off x="5148229" y="3470167"/>
              <a:ext cx="2035705" cy="3504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3" name="Picture 6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88EEAB15-2CA1-ECA3-AF9D-2D1D57C67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648" y="3237771"/>
              <a:ext cx="1144578" cy="7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7CDA08-90DE-A35F-49C6-5D019BC8265F}"/>
              </a:ext>
            </a:extLst>
          </p:cNvPr>
          <p:cNvGrpSpPr/>
          <p:nvPr/>
        </p:nvGrpSpPr>
        <p:grpSpPr>
          <a:xfrm>
            <a:off x="8447414" y="1109351"/>
            <a:ext cx="2035705" cy="762575"/>
            <a:chOff x="8507704" y="3237771"/>
            <a:chExt cx="2035705" cy="762575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CBA9F24-466C-9571-1ECF-E941D2C2CC3E}"/>
                </a:ext>
              </a:extLst>
            </p:cNvPr>
            <p:cNvSpPr/>
            <p:nvPr/>
          </p:nvSpPr>
          <p:spPr>
            <a:xfrm>
              <a:off x="8507704" y="3447919"/>
              <a:ext cx="2035705" cy="3504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6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9A87A2A6-08D5-D5F4-56A6-73CA196CA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315" y="3237771"/>
              <a:ext cx="1144578" cy="7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5" name="TextBox 1034">
            <a:extLst>
              <a:ext uri="{FF2B5EF4-FFF2-40B4-BE49-F238E27FC236}">
                <a16:creationId xmlns:a16="http://schemas.microsoft.com/office/drawing/2014/main" id="{B816DA95-6C05-94DB-095E-1128724D4B86}"/>
              </a:ext>
            </a:extLst>
          </p:cNvPr>
          <p:cNvSpPr txBox="1"/>
          <p:nvPr/>
        </p:nvSpPr>
        <p:spPr>
          <a:xfrm>
            <a:off x="8803338" y="0"/>
            <a:ext cx="120417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GB"/>
            </a:defPPr>
            <a:lvl1pPr algn="ctr">
              <a:defRPr b="1">
                <a:latin typeface="+mj-lt"/>
              </a:defRPr>
            </a:lvl1pPr>
          </a:lstStyle>
          <a:p>
            <a:r>
              <a:rPr lang="en-US" b="0">
                <a:latin typeface="Adobe Clean" panose="020B0503020404020204" pitchFamily="34" charset="0"/>
              </a:rPr>
              <a:t>Step 3:</a:t>
            </a:r>
          </a:p>
          <a:p>
            <a:r>
              <a:rPr lang="en-DE" b="0">
                <a:latin typeface="Adobe Clean" panose="020B0503020404020204" pitchFamily="34" charset="0"/>
              </a:rPr>
              <a:t>GAN</a:t>
            </a:r>
          </a:p>
          <a:p>
            <a:r>
              <a:rPr lang="en-DE" b="0">
                <a:latin typeface="Adobe Clean" panose="020B0503020404020204" pitchFamily="34" charset="0"/>
              </a:rPr>
              <a:t>Upsampler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E4EF30A1-25C8-2285-1FA8-2194015C0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8207" y="1212891"/>
            <a:ext cx="553357" cy="5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5DBC31-5A67-93C1-CFA2-5DD950E3F7E9}"/>
              </a:ext>
            </a:extLst>
          </p:cNvPr>
          <p:cNvGrpSpPr/>
          <p:nvPr/>
        </p:nvGrpSpPr>
        <p:grpSpPr>
          <a:xfrm>
            <a:off x="4347670" y="1019182"/>
            <a:ext cx="406819" cy="772993"/>
            <a:chOff x="4563697" y="1115781"/>
            <a:chExt cx="568118" cy="1112277"/>
          </a:xfrm>
        </p:grpSpPr>
        <p:sp>
          <p:nvSpPr>
            <p:cNvPr id="7" name="Google Shape;187;p30">
              <a:extLst>
                <a:ext uri="{FF2B5EF4-FFF2-40B4-BE49-F238E27FC236}">
                  <a16:creationId xmlns:a16="http://schemas.microsoft.com/office/drawing/2014/main" id="{249CB970-A97D-851A-B03C-50F905102494}"/>
                </a:ext>
              </a:extLst>
            </p:cNvPr>
            <p:cNvSpPr/>
            <p:nvPr/>
          </p:nvSpPr>
          <p:spPr>
            <a:xfrm rot="5400000" flipH="1">
              <a:off x="4572502" y="1668744"/>
              <a:ext cx="550510" cy="568117"/>
            </a:xfrm>
            <a:prstGeom prst="cube">
              <a:avLst>
                <a:gd name="adj" fmla="val 70408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0" tIns="91410" rIns="91410" bIns="9141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endParaRPr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7;p30">
              <a:extLst>
                <a:ext uri="{FF2B5EF4-FFF2-40B4-BE49-F238E27FC236}">
                  <a16:creationId xmlns:a16="http://schemas.microsoft.com/office/drawing/2014/main" id="{F1B4D365-9336-2D99-79B8-E8163CFE6EDE}"/>
                </a:ext>
              </a:extLst>
            </p:cNvPr>
            <p:cNvSpPr/>
            <p:nvPr/>
          </p:nvSpPr>
          <p:spPr>
            <a:xfrm rot="5400000" flipH="1">
              <a:off x="4572501" y="1373956"/>
              <a:ext cx="550510" cy="568117"/>
            </a:xfrm>
            <a:prstGeom prst="cube">
              <a:avLst>
                <a:gd name="adj" fmla="val 70408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0" tIns="91410" rIns="91410" bIns="9141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endParaRPr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7;p30">
              <a:extLst>
                <a:ext uri="{FF2B5EF4-FFF2-40B4-BE49-F238E27FC236}">
                  <a16:creationId xmlns:a16="http://schemas.microsoft.com/office/drawing/2014/main" id="{68BDE60C-1729-06E3-2699-AE5B1D6407AD}"/>
                </a:ext>
              </a:extLst>
            </p:cNvPr>
            <p:cNvSpPr/>
            <p:nvPr/>
          </p:nvSpPr>
          <p:spPr>
            <a:xfrm rot="5400000" flipH="1">
              <a:off x="4572501" y="1106977"/>
              <a:ext cx="550510" cy="568117"/>
            </a:xfrm>
            <a:prstGeom prst="cube">
              <a:avLst>
                <a:gd name="adj" fmla="val 70408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0" tIns="91410" rIns="91410" bIns="9141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endParaRPr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50FA3C-1C60-E1F6-9B19-1CE4B1064F6B}"/>
              </a:ext>
            </a:extLst>
          </p:cNvPr>
          <p:cNvCxnSpPr>
            <a:cxnSpLocks/>
          </p:cNvCxnSpPr>
          <p:nvPr/>
        </p:nvCxnSpPr>
        <p:spPr>
          <a:xfrm flipH="1">
            <a:off x="225706" y="1766248"/>
            <a:ext cx="4805136" cy="8843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78A93A-DDEB-153F-7587-C83F70AA591A}"/>
              </a:ext>
            </a:extLst>
          </p:cNvPr>
          <p:cNvCxnSpPr>
            <a:cxnSpLocks/>
          </p:cNvCxnSpPr>
          <p:nvPr/>
        </p:nvCxnSpPr>
        <p:spPr>
          <a:xfrm>
            <a:off x="7041452" y="1742310"/>
            <a:ext cx="4747363" cy="90829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7FC3F4-470A-3808-88F9-5AC5E46C9F9D}"/>
              </a:ext>
            </a:extLst>
          </p:cNvPr>
          <p:cNvSpPr txBox="1"/>
          <p:nvPr/>
        </p:nvSpPr>
        <p:spPr>
          <a:xfrm>
            <a:off x="6873913" y="893896"/>
            <a:ext cx="176194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Adobe Clean" panose="020B0503020404020204" pitchFamily="34" charset="0"/>
              </a:rPr>
              <a:t>low res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7D1EF-7E73-79AE-9956-2CBC9E3B44AE}"/>
              </a:ext>
            </a:extLst>
          </p:cNvPr>
          <p:cNvSpPr txBox="1"/>
          <p:nvPr/>
        </p:nvSpPr>
        <p:spPr>
          <a:xfrm>
            <a:off x="-58638" y="796062"/>
            <a:ext cx="176194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/>
              <a:t>text prompt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578F8BE-F139-DAD4-C104-07B9AE4FA536}"/>
              </a:ext>
            </a:extLst>
          </p:cNvPr>
          <p:cNvGrpSpPr/>
          <p:nvPr/>
        </p:nvGrpSpPr>
        <p:grpSpPr>
          <a:xfrm>
            <a:off x="1774970" y="3067969"/>
            <a:ext cx="1473677" cy="762575"/>
            <a:chOff x="3329817" y="3539339"/>
            <a:chExt cx="1473677" cy="762575"/>
          </a:xfrm>
        </p:grpSpPr>
        <p:sp>
          <p:nvSpPr>
            <p:cNvPr id="34" name="Arrow: Right 13">
              <a:extLst>
                <a:ext uri="{FF2B5EF4-FFF2-40B4-BE49-F238E27FC236}">
                  <a16:creationId xmlns:a16="http://schemas.microsoft.com/office/drawing/2014/main" id="{495774AC-F801-38E7-CA9E-2C46E0DE1A36}"/>
                </a:ext>
              </a:extLst>
            </p:cNvPr>
            <p:cNvSpPr/>
            <p:nvPr/>
          </p:nvSpPr>
          <p:spPr>
            <a:xfrm>
              <a:off x="3329817" y="3745423"/>
              <a:ext cx="1473677" cy="3504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6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869CBD37-1B31-E8A8-5975-244E331337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468" y="3539339"/>
              <a:ext cx="1035705" cy="7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7" name="Picture 2">
            <a:extLst>
              <a:ext uri="{FF2B5EF4-FFF2-40B4-BE49-F238E27FC236}">
                <a16:creationId xmlns:a16="http://schemas.microsoft.com/office/drawing/2014/main" id="{84C5555D-B635-89C7-4DCD-A949085ECE7C}"/>
              </a:ext>
            </a:extLst>
          </p:cNvPr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513" y="2966265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Background pattern&#10;&#10;Description automatically generated">
            <a:extLst>
              <a:ext uri="{FF2B5EF4-FFF2-40B4-BE49-F238E27FC236}">
                <a16:creationId xmlns:a16="http://schemas.microsoft.com/office/drawing/2014/main" id="{2DF2A847-D856-8C73-7D45-1055B37CB898}"/>
              </a:ext>
            </a:extLst>
          </p:cNvPr>
          <p:cNvPicPr>
            <a:picLocks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8828" y="2966265"/>
            <a:ext cx="914400" cy="914400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05A8A577-0A88-BE5B-AA62-BD544D46673C}"/>
              </a:ext>
            </a:extLst>
          </p:cNvPr>
          <p:cNvPicPr>
            <a:picLocks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0144" y="2962078"/>
            <a:ext cx="914400" cy="914400"/>
          </a:xfrm>
          <a:prstGeom prst="rect">
            <a:avLst/>
          </a:prstGeom>
        </p:spPr>
      </p:pic>
      <p:pic>
        <p:nvPicPr>
          <p:cNvPr id="41" name="Picture 40" descr="A dog wearing a garment&#10;&#10;Description automatically generated with low confidence">
            <a:extLst>
              <a:ext uri="{FF2B5EF4-FFF2-40B4-BE49-F238E27FC236}">
                <a16:creationId xmlns:a16="http://schemas.microsoft.com/office/drawing/2014/main" id="{31729EAE-BD11-05C2-3069-C8B0EAB4AE3B}"/>
              </a:ext>
            </a:extLst>
          </p:cNvPr>
          <p:cNvPicPr>
            <a:picLocks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394" y="2962077"/>
            <a:ext cx="914400" cy="914400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0A8CF4F-2D3A-C1BF-1143-D984ED8DA2D0}"/>
              </a:ext>
            </a:extLst>
          </p:cNvPr>
          <p:cNvGrpSpPr/>
          <p:nvPr/>
        </p:nvGrpSpPr>
        <p:grpSpPr>
          <a:xfrm>
            <a:off x="4551079" y="3067969"/>
            <a:ext cx="1473677" cy="762575"/>
            <a:chOff x="3329817" y="3539339"/>
            <a:chExt cx="1473677" cy="762575"/>
          </a:xfrm>
        </p:grpSpPr>
        <p:sp>
          <p:nvSpPr>
            <p:cNvPr id="43" name="Arrow: Right 13">
              <a:extLst>
                <a:ext uri="{FF2B5EF4-FFF2-40B4-BE49-F238E27FC236}">
                  <a16:creationId xmlns:a16="http://schemas.microsoft.com/office/drawing/2014/main" id="{CB1600A9-949C-CEDE-392D-6D7E29F38E6B}"/>
                </a:ext>
              </a:extLst>
            </p:cNvPr>
            <p:cNvSpPr/>
            <p:nvPr/>
          </p:nvSpPr>
          <p:spPr>
            <a:xfrm>
              <a:off x="3329817" y="3745423"/>
              <a:ext cx="1473677" cy="3504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6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378BB7D1-9986-574F-E6A0-585B381AC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468" y="3539339"/>
              <a:ext cx="1035705" cy="7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A76A5A0-474F-ED8D-2591-2FAF1CA92F53}"/>
              </a:ext>
            </a:extLst>
          </p:cNvPr>
          <p:cNvGrpSpPr/>
          <p:nvPr/>
        </p:nvGrpSpPr>
        <p:grpSpPr>
          <a:xfrm>
            <a:off x="7294725" y="3059292"/>
            <a:ext cx="1473677" cy="762575"/>
            <a:chOff x="3329817" y="3539339"/>
            <a:chExt cx="1473677" cy="762575"/>
          </a:xfrm>
        </p:grpSpPr>
        <p:sp>
          <p:nvSpPr>
            <p:cNvPr id="48" name="Arrow: Right 13">
              <a:extLst>
                <a:ext uri="{FF2B5EF4-FFF2-40B4-BE49-F238E27FC236}">
                  <a16:creationId xmlns:a16="http://schemas.microsoft.com/office/drawing/2014/main" id="{4054C802-5FC0-CE52-3956-06D6F555ADDE}"/>
                </a:ext>
              </a:extLst>
            </p:cNvPr>
            <p:cNvSpPr/>
            <p:nvPr/>
          </p:nvSpPr>
          <p:spPr>
            <a:xfrm>
              <a:off x="3329817" y="3745423"/>
              <a:ext cx="1473677" cy="3504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6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2D05FD4D-860D-5922-E35A-38D6267781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468" y="3539339"/>
              <a:ext cx="1035705" cy="7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E7B36AC-30AF-4DE3-5FA4-72FBCF00B5DD}"/>
              </a:ext>
            </a:extLst>
          </p:cNvPr>
          <p:cNvGrpSpPr/>
          <p:nvPr/>
        </p:nvGrpSpPr>
        <p:grpSpPr>
          <a:xfrm>
            <a:off x="9142252" y="3350697"/>
            <a:ext cx="646027" cy="137160"/>
            <a:chOff x="3223640" y="5395293"/>
            <a:chExt cx="646027" cy="13716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D6BC1C4-B00E-6BE6-ED30-32FF61525F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3640" y="5395293"/>
              <a:ext cx="137160" cy="13716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F192F46-2865-9D48-EC34-760DCF9053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32507" y="5395293"/>
              <a:ext cx="137160" cy="13716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F112352-0E9E-8CF1-9234-73829C07E2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78073" y="5395293"/>
              <a:ext cx="137160" cy="13716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E6F251F1-ED2C-DA1F-674D-203499C3B72F}"/>
              </a:ext>
            </a:extLst>
          </p:cNvPr>
          <p:cNvSpPr txBox="1"/>
          <p:nvPr/>
        </p:nvSpPr>
        <p:spPr>
          <a:xfrm>
            <a:off x="822334" y="4457194"/>
            <a:ext cx="1084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>
                <a:latin typeface="Adobe Clean SemiLight" panose="020B0403020404020204" pitchFamily="34" charset="0"/>
              </a:rPr>
              <a:t>The more steps you take, the better the quality becomes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F896EB0-CE00-5C88-03C4-CFDFCFAA5D70}"/>
              </a:ext>
            </a:extLst>
          </p:cNvPr>
          <p:cNvSpPr txBox="1"/>
          <p:nvPr/>
        </p:nvSpPr>
        <p:spPr>
          <a:xfrm>
            <a:off x="366806" y="5091039"/>
            <a:ext cx="1084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>
                <a:latin typeface="Adobe Clean SemiLight" panose="020B0403020404020204" pitchFamily="34" charset="0"/>
              </a:rPr>
              <a:t>… and it becomes slower and more expensive</a:t>
            </a:r>
          </a:p>
        </p:txBody>
      </p:sp>
    </p:spTree>
    <p:extLst>
      <p:ext uri="{BB962C8B-B14F-4D97-AF65-F5344CB8AC3E}">
        <p14:creationId xmlns:p14="http://schemas.microsoft.com/office/powerpoint/2010/main" val="3808913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34010-1C44-0F4E-BA49-3574EEE8587D}"/>
              </a:ext>
            </a:extLst>
          </p:cNvPr>
          <p:cNvSpPr txBox="1"/>
          <p:nvPr/>
        </p:nvSpPr>
        <p:spPr>
          <a:xfrm>
            <a:off x="251182" y="233236"/>
            <a:ext cx="4988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Now add text conditioning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A0653-5589-B6DB-C9F6-7EB019CE0584}"/>
              </a:ext>
            </a:extLst>
          </p:cNvPr>
          <p:cNvSpPr txBox="1"/>
          <p:nvPr/>
        </p:nvSpPr>
        <p:spPr>
          <a:xfrm>
            <a:off x="1751916" y="5340571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Latent code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A73DBE-EBDD-AF9E-CB44-6FDD181B227F}"/>
              </a:ext>
            </a:extLst>
          </p:cNvPr>
          <p:cNvCxnSpPr>
            <a:cxnSpLocks/>
          </p:cNvCxnSpPr>
          <p:nvPr/>
        </p:nvCxnSpPr>
        <p:spPr>
          <a:xfrm>
            <a:off x="2867108" y="5243724"/>
            <a:ext cx="524204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52FDDE-1841-7024-DFBD-18E9470CA6F3}"/>
              </a:ext>
            </a:extLst>
          </p:cNvPr>
          <p:cNvCxnSpPr>
            <a:cxnSpLocks/>
          </p:cNvCxnSpPr>
          <p:nvPr/>
        </p:nvCxnSpPr>
        <p:spPr>
          <a:xfrm flipV="1">
            <a:off x="8264160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78E2BE-2AED-E4E3-60BC-A7C1427A04ED}"/>
              </a:ext>
            </a:extLst>
          </p:cNvPr>
          <p:cNvCxnSpPr>
            <a:cxnSpLocks/>
          </p:cNvCxnSpPr>
          <p:nvPr/>
        </p:nvCxnSpPr>
        <p:spPr>
          <a:xfrm flipV="1">
            <a:off x="7561415" y="4162909"/>
            <a:ext cx="0" cy="82176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D6A3A0-65BF-08CF-ECF5-0B115A65EC47}"/>
              </a:ext>
            </a:extLst>
          </p:cNvPr>
          <p:cNvCxnSpPr>
            <a:cxnSpLocks/>
          </p:cNvCxnSpPr>
          <p:nvPr/>
        </p:nvCxnSpPr>
        <p:spPr>
          <a:xfrm flipV="1">
            <a:off x="6859302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D491C0-E5DD-0879-50AB-AF4320B95F2E}"/>
              </a:ext>
            </a:extLst>
          </p:cNvPr>
          <p:cNvCxnSpPr>
            <a:cxnSpLocks/>
          </p:cNvCxnSpPr>
          <p:nvPr/>
        </p:nvCxnSpPr>
        <p:spPr>
          <a:xfrm flipV="1">
            <a:off x="9143456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47F316-F220-3ED0-B16F-B0FAF71DC51E}"/>
              </a:ext>
            </a:extLst>
          </p:cNvPr>
          <p:cNvCxnSpPr>
            <a:cxnSpLocks/>
          </p:cNvCxnSpPr>
          <p:nvPr/>
        </p:nvCxnSpPr>
        <p:spPr>
          <a:xfrm>
            <a:off x="5346396" y="4981250"/>
            <a:ext cx="379585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/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blipFill>
                <a:blip r:embed="rId2"/>
                <a:stretch>
                  <a:fillRect l="-14286" r="-12857" b="-1290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8C6CA3DC-DA1D-3853-F529-DDA59352AF9B}"/>
              </a:ext>
            </a:extLst>
          </p:cNvPr>
          <p:cNvSpPr>
            <a:spLocks/>
          </p:cNvSpPr>
          <p:nvPr/>
        </p:nvSpPr>
        <p:spPr>
          <a:xfrm>
            <a:off x="8883356" y="2352224"/>
            <a:ext cx="258899" cy="23074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300C9-FD8A-83D6-1FB1-17B67F684A3B}"/>
              </a:ext>
            </a:extLst>
          </p:cNvPr>
          <p:cNvCxnSpPr>
            <a:cxnSpLocks/>
          </p:cNvCxnSpPr>
          <p:nvPr/>
        </p:nvCxnSpPr>
        <p:spPr>
          <a:xfrm flipV="1">
            <a:off x="8967109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/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be 19">
            <a:extLst>
              <a:ext uri="{FF2B5EF4-FFF2-40B4-BE49-F238E27FC236}">
                <a16:creationId xmlns:a16="http://schemas.microsoft.com/office/drawing/2014/main" id="{BF72E7A2-5C83-F205-7E66-11070F59FA52}"/>
              </a:ext>
            </a:extLst>
          </p:cNvPr>
          <p:cNvSpPr/>
          <p:nvPr/>
        </p:nvSpPr>
        <p:spPr>
          <a:xfrm>
            <a:off x="5010421" y="4838571"/>
            <a:ext cx="285357" cy="285357"/>
          </a:xfrm>
          <a:prstGeom prst="cube">
            <a:avLst>
              <a:gd name="adj" fmla="val 8215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B6ECB7-8806-1464-480D-EF7FF793C373}"/>
              </a:ext>
            </a:extLst>
          </p:cNvPr>
          <p:cNvCxnSpPr>
            <a:cxnSpLocks/>
          </p:cNvCxnSpPr>
          <p:nvPr/>
        </p:nvCxnSpPr>
        <p:spPr>
          <a:xfrm>
            <a:off x="4682922" y="4981250"/>
            <a:ext cx="303382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E7EF38-6443-0B45-BDFE-1A300B45A76C}"/>
              </a:ext>
            </a:extLst>
          </p:cNvPr>
          <p:cNvCxnSpPr>
            <a:cxnSpLocks/>
          </p:cNvCxnSpPr>
          <p:nvPr/>
        </p:nvCxnSpPr>
        <p:spPr>
          <a:xfrm>
            <a:off x="4026352" y="2284851"/>
            <a:ext cx="28919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A345F-70C8-9C4B-3F1A-129667B85B58}"/>
              </a:ext>
            </a:extLst>
          </p:cNvPr>
          <p:cNvSpPr/>
          <p:nvPr/>
        </p:nvSpPr>
        <p:spPr>
          <a:xfrm>
            <a:off x="1500440" y="1057523"/>
            <a:ext cx="136888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Pretrained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86E8EF-2FA3-31E2-0366-3B9D6E961687}"/>
              </a:ext>
            </a:extLst>
          </p:cNvPr>
          <p:cNvGrpSpPr/>
          <p:nvPr/>
        </p:nvGrpSpPr>
        <p:grpSpPr>
          <a:xfrm>
            <a:off x="1564392" y="1662329"/>
            <a:ext cx="1249796" cy="1245045"/>
            <a:chOff x="3433782" y="3975947"/>
            <a:chExt cx="547301" cy="54522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C1F6F32-CF6B-7869-5535-25174154F5A1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F61C8E1-4CEA-0838-3916-AFC0C9876146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F0BC7D9-6BD3-AD3D-F4CE-029CA4CDCE62}"/>
                </a:ext>
              </a:extLst>
            </p:cNvPr>
            <p:cNvSpPr/>
            <p:nvPr/>
          </p:nvSpPr>
          <p:spPr>
            <a:xfrm>
              <a:off x="3843687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F345BC-67D1-73EB-B35E-782CC867ACB4}"/>
                </a:ext>
              </a:extLst>
            </p:cNvPr>
            <p:cNvSpPr/>
            <p:nvPr/>
          </p:nvSpPr>
          <p:spPr>
            <a:xfrm>
              <a:off x="3504165" y="4115934"/>
              <a:ext cx="406536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Graphic 28" descr="Lock with solid fill">
            <a:extLst>
              <a:ext uri="{FF2B5EF4-FFF2-40B4-BE49-F238E27FC236}">
                <a16:creationId xmlns:a16="http://schemas.microsoft.com/office/drawing/2014/main" id="{F356570D-726C-B6AA-9416-C0C4EF6600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305" t="10526" r="19507" b="10234"/>
          <a:stretch/>
        </p:blipFill>
        <p:spPr>
          <a:xfrm>
            <a:off x="2401225" y="2244830"/>
            <a:ext cx="211018" cy="2688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CCA669-AA82-0EB3-74CD-B0D6C2C5BE93}"/>
              </a:ext>
            </a:extLst>
          </p:cNvPr>
          <p:cNvCxnSpPr>
            <a:cxnSpLocks/>
          </p:cNvCxnSpPr>
          <p:nvPr/>
        </p:nvCxnSpPr>
        <p:spPr>
          <a:xfrm>
            <a:off x="2869326" y="2284851"/>
            <a:ext cx="24794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6FBE78-9EF7-D46B-A1ED-89D57FA148C5}"/>
              </a:ext>
            </a:extLst>
          </p:cNvPr>
          <p:cNvSpPr txBox="1"/>
          <p:nvPr/>
        </p:nvSpPr>
        <p:spPr>
          <a:xfrm>
            <a:off x="1679977" y="2054751"/>
            <a:ext cx="928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 Light" panose="020B0403020202020204" pitchFamily="34" charset="0"/>
              </a:rPr>
              <a:t>CLIP</a:t>
            </a:r>
            <a:endParaRPr lang="en-US" sz="2400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995F334-0552-5268-3800-1DD32AE06908}"/>
              </a:ext>
            </a:extLst>
          </p:cNvPr>
          <p:cNvSpPr/>
          <p:nvPr/>
        </p:nvSpPr>
        <p:spPr>
          <a:xfrm rot="16200000">
            <a:off x="4424737" y="2196494"/>
            <a:ext cx="195928" cy="1959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 dirty="0">
              <a:latin typeface="Adobe Clean" panose="020B0503020404020204" pitchFamily="34" charset="0"/>
            </a:endParaRPr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533F8BF8-4CA6-E00A-05DA-69952ECC62D0}"/>
              </a:ext>
            </a:extLst>
          </p:cNvPr>
          <p:cNvSpPr/>
          <p:nvPr/>
        </p:nvSpPr>
        <p:spPr>
          <a:xfrm>
            <a:off x="4643435" y="2188680"/>
            <a:ext cx="94598" cy="211895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2FD220-5BC9-A8E4-A112-939C33A78B7A}"/>
              </a:ext>
            </a:extLst>
          </p:cNvPr>
          <p:cNvCxnSpPr>
            <a:cxnSpLocks/>
          </p:cNvCxnSpPr>
          <p:nvPr/>
        </p:nvCxnSpPr>
        <p:spPr>
          <a:xfrm flipV="1">
            <a:off x="3061294" y="3144024"/>
            <a:ext cx="0" cy="157031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E03569-6291-DED3-99FC-357C6C133065}"/>
              </a:ext>
            </a:extLst>
          </p:cNvPr>
          <p:cNvCxnSpPr>
            <a:cxnSpLocks/>
          </p:cNvCxnSpPr>
          <p:nvPr/>
        </p:nvCxnSpPr>
        <p:spPr>
          <a:xfrm>
            <a:off x="3061294" y="3144024"/>
            <a:ext cx="185732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10A7B7-1168-C6A7-3523-50F3C2AB0433}"/>
              </a:ext>
            </a:extLst>
          </p:cNvPr>
          <p:cNvCxnSpPr>
            <a:cxnSpLocks/>
          </p:cNvCxnSpPr>
          <p:nvPr/>
        </p:nvCxnSpPr>
        <p:spPr>
          <a:xfrm>
            <a:off x="4792545" y="2304786"/>
            <a:ext cx="12607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A3F9888-4D2E-8D8A-7472-B054812195E1}"/>
              </a:ext>
            </a:extLst>
          </p:cNvPr>
          <p:cNvCxnSpPr>
            <a:cxnSpLocks/>
          </p:cNvCxnSpPr>
          <p:nvPr/>
        </p:nvCxnSpPr>
        <p:spPr>
          <a:xfrm flipV="1">
            <a:off x="4918622" y="2304786"/>
            <a:ext cx="0" cy="83923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55C041B-6994-3F54-BAD2-F820AC3EC198}"/>
              </a:ext>
            </a:extLst>
          </p:cNvPr>
          <p:cNvSpPr txBox="1"/>
          <p:nvPr/>
        </p:nvSpPr>
        <p:spPr>
          <a:xfrm>
            <a:off x="192844" y="1966481"/>
            <a:ext cx="1345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blue Porsche 365 parked in front of a yellow brick wall</a:t>
            </a:r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320591-0C64-3DEF-6105-AE9DA7A232B0}"/>
              </a:ext>
            </a:extLst>
          </p:cNvPr>
          <p:cNvSpPr/>
          <p:nvPr/>
        </p:nvSpPr>
        <p:spPr>
          <a:xfrm>
            <a:off x="2879310" y="1057523"/>
            <a:ext cx="13742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Learned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7E1EE5-9B2E-18E0-DC86-5A2AF9C2C693}"/>
              </a:ext>
            </a:extLst>
          </p:cNvPr>
          <p:cNvGrpSpPr/>
          <p:nvPr/>
        </p:nvGrpSpPr>
        <p:grpSpPr>
          <a:xfrm>
            <a:off x="3450336" y="4555001"/>
            <a:ext cx="1152850" cy="852500"/>
            <a:chOff x="4737837" y="3290988"/>
            <a:chExt cx="1006921" cy="74459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053CB5-CFAB-4685-2F2D-A5412E8838B4}"/>
                </a:ext>
              </a:extLst>
            </p:cNvPr>
            <p:cNvSpPr/>
            <p:nvPr/>
          </p:nvSpPr>
          <p:spPr>
            <a:xfrm>
              <a:off x="473783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0D2848-C306-93A4-0606-0E363073B753}"/>
                </a:ext>
              </a:extLst>
            </p:cNvPr>
            <p:cNvSpPr/>
            <p:nvPr/>
          </p:nvSpPr>
          <p:spPr>
            <a:xfrm>
              <a:off x="501553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F59CFE-5BFA-A8D1-318A-29FDDEF2DF34}"/>
                </a:ext>
              </a:extLst>
            </p:cNvPr>
            <p:cNvSpPr/>
            <p:nvPr/>
          </p:nvSpPr>
          <p:spPr>
            <a:xfrm>
              <a:off x="529322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C1402-857A-6167-B9BB-3DC7EB2F6906}"/>
                </a:ext>
              </a:extLst>
            </p:cNvPr>
            <p:cNvSpPr/>
            <p:nvPr/>
          </p:nvSpPr>
          <p:spPr>
            <a:xfrm>
              <a:off x="555821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F5C88D9-FD9D-90FB-E480-007056A55B36}"/>
              </a:ext>
            </a:extLst>
          </p:cNvPr>
          <p:cNvSpPr/>
          <p:nvPr/>
        </p:nvSpPr>
        <p:spPr>
          <a:xfrm>
            <a:off x="3711433" y="4775507"/>
            <a:ext cx="630653" cy="3975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/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23D5FB-4705-97DF-E9CD-013D50093093}"/>
              </a:ext>
            </a:extLst>
          </p:cNvPr>
          <p:cNvCxnSpPr>
            <a:cxnSpLocks/>
          </p:cNvCxnSpPr>
          <p:nvPr/>
        </p:nvCxnSpPr>
        <p:spPr>
          <a:xfrm>
            <a:off x="3061294" y="4714342"/>
            <a:ext cx="33001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1EF1F5C-BB0D-A233-33C5-7D8604811EBE}"/>
              </a:ext>
            </a:extLst>
          </p:cNvPr>
          <p:cNvGrpSpPr/>
          <p:nvPr/>
        </p:nvGrpSpPr>
        <p:grpSpPr>
          <a:xfrm>
            <a:off x="3160203" y="1683317"/>
            <a:ext cx="781776" cy="1245045"/>
            <a:chOff x="3433782" y="3975947"/>
            <a:chExt cx="342349" cy="54522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655785-3585-AB70-3AD8-413B652BCF6C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A4F23E9-0DD9-91A9-D410-F450B7DB53E4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38BBBD5-30BB-E001-2BF4-9B0E227AD403}"/>
                </a:ext>
              </a:extLst>
            </p:cNvPr>
            <p:cNvSpPr/>
            <p:nvPr/>
          </p:nvSpPr>
          <p:spPr>
            <a:xfrm>
              <a:off x="3496110" y="4115934"/>
              <a:ext cx="217692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0732C6D-4EE7-A795-6B59-4AA208D3C4A2}"/>
                  </a:ext>
                </a:extLst>
              </p:cNvPr>
              <p:cNvSpPr/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0732C6D-4EE7-A795-6B59-4AA208D3C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Rectangle 57">
            <a:extLst>
              <a:ext uri="{FF2B5EF4-FFF2-40B4-BE49-F238E27FC236}">
                <a16:creationId xmlns:a16="http://schemas.microsoft.com/office/drawing/2014/main" id="{30A8B9F2-79F9-8607-83F3-D6DA5B588822}"/>
              </a:ext>
            </a:extLst>
          </p:cNvPr>
          <p:cNvSpPr/>
          <p:nvPr/>
        </p:nvSpPr>
        <p:spPr>
          <a:xfrm>
            <a:off x="6951896" y="3080446"/>
            <a:ext cx="167507" cy="851027"/>
          </a:xfrm>
          <a:prstGeom prst="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BC9E781-5751-6B7F-CCC7-D90F14B15958}"/>
              </a:ext>
            </a:extLst>
          </p:cNvPr>
          <p:cNvSpPr/>
          <p:nvPr/>
        </p:nvSpPr>
        <p:spPr>
          <a:xfrm>
            <a:off x="6775549" y="3080446"/>
            <a:ext cx="167507" cy="851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BC0F8C3-810C-8406-EA2E-A096AF0173BA}"/>
              </a:ext>
            </a:extLst>
          </p:cNvPr>
          <p:cNvSpPr/>
          <p:nvPr/>
        </p:nvSpPr>
        <p:spPr>
          <a:xfrm>
            <a:off x="7654009" y="2849013"/>
            <a:ext cx="167507" cy="1319119"/>
          </a:xfrm>
          <a:prstGeom prst="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19F4C8C-99ED-0B02-C512-D2C03B068851}"/>
              </a:ext>
            </a:extLst>
          </p:cNvPr>
          <p:cNvSpPr/>
          <p:nvPr/>
        </p:nvSpPr>
        <p:spPr>
          <a:xfrm>
            <a:off x="7477662" y="2849013"/>
            <a:ext cx="167507" cy="1319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C1E2F35-5D5B-7F21-C6FA-EC9A75FC58EE}"/>
              </a:ext>
            </a:extLst>
          </p:cNvPr>
          <p:cNvSpPr/>
          <p:nvPr/>
        </p:nvSpPr>
        <p:spPr>
          <a:xfrm>
            <a:off x="8356754" y="2647678"/>
            <a:ext cx="167507" cy="1716948"/>
          </a:xfrm>
          <a:prstGeom prst="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565DF22-15D0-A7EF-40DE-F9C8C1D99890}"/>
              </a:ext>
            </a:extLst>
          </p:cNvPr>
          <p:cNvSpPr/>
          <p:nvPr/>
        </p:nvSpPr>
        <p:spPr>
          <a:xfrm>
            <a:off x="8180407" y="2647678"/>
            <a:ext cx="167507" cy="17169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C90A6A5-1784-D5C3-37D0-B9F459509DE5}"/>
              </a:ext>
            </a:extLst>
          </p:cNvPr>
          <p:cNvSpPr/>
          <p:nvPr/>
        </p:nvSpPr>
        <p:spPr>
          <a:xfrm>
            <a:off x="9059702" y="2352224"/>
            <a:ext cx="167507" cy="2303224"/>
          </a:xfrm>
          <a:prstGeom prst="rect">
            <a:avLst/>
          </a:prstGeom>
          <a:solidFill>
            <a:srgbClr val="D9D9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F948F23-1975-B483-F069-F430C263F914}"/>
              </a:ext>
            </a:extLst>
          </p:cNvPr>
          <p:cNvSpPr/>
          <p:nvPr/>
        </p:nvSpPr>
        <p:spPr>
          <a:xfrm>
            <a:off x="8883356" y="2352224"/>
            <a:ext cx="167507" cy="23032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30AC65C-901B-CEC7-7766-F0701EFD70D2}"/>
              </a:ext>
            </a:extLst>
          </p:cNvPr>
          <p:cNvGrpSpPr/>
          <p:nvPr/>
        </p:nvGrpSpPr>
        <p:grpSpPr>
          <a:xfrm>
            <a:off x="7709839" y="3239521"/>
            <a:ext cx="759429" cy="596958"/>
            <a:chOff x="6130567" y="1951356"/>
            <a:chExt cx="663300" cy="521394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52BC3A7-9352-C913-E671-09ACDDF8BAF1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C6B8CF5-B06D-4BC0-5E16-7B811DD52456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014865-B262-E861-27D9-A799A0FCA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blipFill>
                  <a:blip r:embed="rId8"/>
                  <a:stretch>
                    <a:fillRect l="-2273" t="-41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D18F340-4276-637C-6A4C-DFB8B0AB6337}"/>
              </a:ext>
            </a:extLst>
          </p:cNvPr>
          <p:cNvCxnSpPr>
            <a:cxnSpLocks/>
          </p:cNvCxnSpPr>
          <p:nvPr/>
        </p:nvCxnSpPr>
        <p:spPr>
          <a:xfrm flipV="1">
            <a:off x="7035650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B248F72-6D61-5063-4743-B90D04F8FBDF}"/>
              </a:ext>
            </a:extLst>
          </p:cNvPr>
          <p:cNvCxnSpPr>
            <a:cxnSpLocks/>
          </p:cNvCxnSpPr>
          <p:nvPr/>
        </p:nvCxnSpPr>
        <p:spPr>
          <a:xfrm flipV="1">
            <a:off x="7737763" y="4162909"/>
            <a:ext cx="0" cy="81050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BB56B1D-C7CD-6768-61C8-AE3884DBCE6C}"/>
              </a:ext>
            </a:extLst>
          </p:cNvPr>
          <p:cNvCxnSpPr>
            <a:cxnSpLocks/>
          </p:cNvCxnSpPr>
          <p:nvPr/>
        </p:nvCxnSpPr>
        <p:spPr>
          <a:xfrm flipV="1">
            <a:off x="8440508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25096F4-2207-E8F2-432B-2573E67502F0}"/>
              </a:ext>
            </a:extLst>
          </p:cNvPr>
          <p:cNvSpPr/>
          <p:nvPr/>
        </p:nvSpPr>
        <p:spPr>
          <a:xfrm rot="5400000">
            <a:off x="8114843" y="946840"/>
            <a:ext cx="377308" cy="165167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766372C-4DCA-4D3A-6699-9B117BD3524B}"/>
              </a:ext>
            </a:extLst>
          </p:cNvPr>
          <p:cNvSpPr/>
          <p:nvPr/>
        </p:nvSpPr>
        <p:spPr>
          <a:xfrm rot="5400000">
            <a:off x="7586150" y="1681455"/>
            <a:ext cx="167507" cy="16750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600">
              <a:latin typeface="Helvetica Light" panose="020B0403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41155D-9EA0-EA0F-E96B-C5119EC7C76A}"/>
              </a:ext>
            </a:extLst>
          </p:cNvPr>
          <p:cNvSpPr txBox="1"/>
          <p:nvPr/>
        </p:nvSpPr>
        <p:spPr>
          <a:xfrm>
            <a:off x="7746064" y="1614753"/>
            <a:ext cx="1315196" cy="261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latin typeface="Helvetica Light" panose="020B0403020202020204" pitchFamily="34" charset="0"/>
              </a:rPr>
              <a:t>Convolutional</a:t>
            </a:r>
            <a:endParaRPr lang="en-KR" sz="1100" dirty="0">
              <a:latin typeface="Helvetica Light" panose="020B0403020202020204" pitchFamily="34" charset="0"/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512FC7D-229C-291C-B0D4-584E0E35749F}"/>
              </a:ext>
            </a:extLst>
          </p:cNvPr>
          <p:cNvCxnSpPr>
            <a:cxnSpLocks/>
          </p:cNvCxnSpPr>
          <p:nvPr/>
        </p:nvCxnSpPr>
        <p:spPr>
          <a:xfrm flipV="1">
            <a:off x="6506579" y="3836479"/>
            <a:ext cx="0" cy="114819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7E03C51-33EF-B242-72E5-A5B82ED33241}"/>
              </a:ext>
            </a:extLst>
          </p:cNvPr>
          <p:cNvSpPr/>
          <p:nvPr/>
        </p:nvSpPr>
        <p:spPr>
          <a:xfrm>
            <a:off x="6424771" y="3239521"/>
            <a:ext cx="163616" cy="5289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906229CB-7560-4E55-E991-892265061B7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1438" y="2268104"/>
            <a:ext cx="2493945" cy="249394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515385E-969E-0B93-95F6-49606C183AFC}"/>
              </a:ext>
            </a:extLst>
          </p:cNvPr>
          <p:cNvSpPr txBox="1"/>
          <p:nvPr/>
        </p:nvSpPr>
        <p:spPr>
          <a:xfrm>
            <a:off x="5129782" y="3340804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Constant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C772AB-A6BF-841B-7609-9FA9D782F9D9}"/>
              </a:ext>
            </a:extLst>
          </p:cNvPr>
          <p:cNvSpPr txBox="1"/>
          <p:nvPr/>
        </p:nvSpPr>
        <p:spPr>
          <a:xfrm>
            <a:off x="10431152" y="4762049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</a:rPr>
              <a:t>output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6326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F17B341-B95E-F791-1458-49606F8C6B05}"/>
              </a:ext>
            </a:extLst>
          </p:cNvPr>
          <p:cNvSpPr txBox="1"/>
          <p:nvPr/>
        </p:nvSpPr>
        <p:spPr>
          <a:xfrm>
            <a:off x="10483119" y="471085"/>
            <a:ext cx="176194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Adobe Clean" panose="020B0503020404020204" pitchFamily="34" charset="0"/>
              </a:rPr>
              <a:t>high res </a:t>
            </a:r>
            <a:r>
              <a:rPr lang="en-DE" sz="1400">
                <a:latin typeface="Adobe Clean" panose="020B0503020404020204" pitchFamily="34" charset="0"/>
              </a:rPr>
              <a:t>image</a:t>
            </a:r>
            <a:endParaRPr lang="en-US" sz="1400">
              <a:latin typeface="Adobe Clean" panose="020B0503020404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1935538-ADC4-0B0C-86F8-BEF7B29EB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14670" y="814261"/>
            <a:ext cx="1358317" cy="135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EB2DFBD3-DB8A-561E-5B25-28F4600D1D22}"/>
              </a:ext>
            </a:extLst>
          </p:cNvPr>
          <p:cNvGrpSpPr/>
          <p:nvPr/>
        </p:nvGrpSpPr>
        <p:grpSpPr>
          <a:xfrm>
            <a:off x="1806333" y="1109351"/>
            <a:ext cx="2035705" cy="762575"/>
            <a:chOff x="1866623" y="3237771"/>
            <a:chExt cx="2035705" cy="762575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2766EBB3-C890-2ACF-86B1-AB949EFC2C37}"/>
                </a:ext>
              </a:extLst>
            </p:cNvPr>
            <p:cNvSpPr/>
            <p:nvPr/>
          </p:nvSpPr>
          <p:spPr>
            <a:xfrm>
              <a:off x="1866623" y="3470167"/>
              <a:ext cx="2035705" cy="3504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A2130379-72BF-0014-0ECD-AA56FEFB63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6606" y="3237771"/>
              <a:ext cx="1144578" cy="7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7" name="Oval Callout 1026">
            <a:extLst>
              <a:ext uri="{FF2B5EF4-FFF2-40B4-BE49-F238E27FC236}">
                <a16:creationId xmlns:a16="http://schemas.microsoft.com/office/drawing/2014/main" id="{1D8B58BB-13EB-872B-7C16-547A4265B073}"/>
              </a:ext>
            </a:extLst>
          </p:cNvPr>
          <p:cNvSpPr/>
          <p:nvPr/>
        </p:nvSpPr>
        <p:spPr>
          <a:xfrm>
            <a:off x="75288" y="1143871"/>
            <a:ext cx="1402149" cy="693535"/>
          </a:xfrm>
          <a:prstGeom prst="wedgeEllipseCallout">
            <a:avLst/>
          </a:prstGeom>
          <a:solidFill>
            <a:srgbClr val="F5F8C5"/>
          </a:solidFill>
          <a:ln>
            <a:solidFill>
              <a:srgbClr val="F5F8C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tx1"/>
                </a:solidFill>
                <a:latin typeface="Adobe Clean SemiLight" panose="020B0403020404020204" pitchFamily="34" charset="0"/>
                <a:ea typeface="Menlo" panose="020B0609030804020204" pitchFamily="49" charset="0"/>
                <a:cs typeface="Menlo" panose="020B0609030804020204" pitchFamily="49" charset="0"/>
              </a:rPr>
              <a:t>A corgi lives in a house made out of sushi</a:t>
            </a:r>
            <a:endParaRPr lang="en-DE" sz="1000">
              <a:solidFill>
                <a:schemeClr val="tx1"/>
              </a:solidFill>
              <a:latin typeface="Adobe Clean SemiLight" panose="020B0403020404020204" pitchFamily="34" charset="0"/>
            </a:endParaRP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6F86F047-E2AC-5D0C-9F96-DD7721ADD023}"/>
              </a:ext>
            </a:extLst>
          </p:cNvPr>
          <p:cNvSpPr txBox="1"/>
          <p:nvPr/>
        </p:nvSpPr>
        <p:spPr>
          <a:xfrm>
            <a:off x="2354981" y="0"/>
            <a:ext cx="947695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DE">
                <a:latin typeface="Adobe Clean" panose="020B0503020404020204" pitchFamily="34" charset="0"/>
              </a:rPr>
              <a:t>Step 1:</a:t>
            </a:r>
            <a:br>
              <a:rPr lang="en-DE">
                <a:latin typeface="Adobe Clean" panose="020B0503020404020204" pitchFamily="34" charset="0"/>
              </a:rPr>
            </a:br>
            <a:r>
              <a:rPr lang="en-DE">
                <a:latin typeface="Adobe Clean" panose="020B0503020404020204" pitchFamily="34" charset="0"/>
              </a:rPr>
              <a:t>Text</a:t>
            </a:r>
          </a:p>
          <a:p>
            <a:pPr algn="ctr"/>
            <a:r>
              <a:rPr lang="en-DE">
                <a:latin typeface="Adobe Clean" panose="020B0503020404020204" pitchFamily="34" charset="0"/>
              </a:rPr>
              <a:t>Encoder</a:t>
            </a:r>
          </a:p>
        </p:txBody>
      </p:sp>
      <p:sp>
        <p:nvSpPr>
          <p:cNvPr id="1032" name="TextBox 1031">
            <a:extLst>
              <a:ext uri="{FF2B5EF4-FFF2-40B4-BE49-F238E27FC236}">
                <a16:creationId xmlns:a16="http://schemas.microsoft.com/office/drawing/2014/main" id="{80E70429-C64D-6D25-516F-C725E123C621}"/>
              </a:ext>
            </a:extLst>
          </p:cNvPr>
          <p:cNvSpPr txBox="1"/>
          <p:nvPr/>
        </p:nvSpPr>
        <p:spPr>
          <a:xfrm>
            <a:off x="5658162" y="0"/>
            <a:ext cx="1005403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GB"/>
            </a:defPPr>
            <a:lvl1pPr algn="ctr">
              <a:defRPr b="1">
                <a:latin typeface="+mj-lt"/>
              </a:defRPr>
            </a:lvl1pPr>
          </a:lstStyle>
          <a:p>
            <a:r>
              <a:rPr lang="en-US" b="0">
                <a:latin typeface="Adobe Clean" panose="020B0503020404020204" pitchFamily="34" charset="0"/>
              </a:rPr>
              <a:t>Step 2:</a:t>
            </a:r>
            <a:br>
              <a:rPr lang="en-US" b="0">
                <a:latin typeface="Adobe Clean" panose="020B0503020404020204" pitchFamily="34" charset="0"/>
              </a:rPr>
            </a:br>
            <a:r>
              <a:rPr lang="en-DE" b="0">
                <a:latin typeface="Adobe Clean" panose="020B0503020404020204" pitchFamily="34" charset="0"/>
              </a:rPr>
              <a:t>Diffusion</a:t>
            </a:r>
          </a:p>
          <a:p>
            <a:r>
              <a:rPr lang="en-DE" b="0">
                <a:latin typeface="Adobe Clean" panose="020B0503020404020204" pitchFamily="34" charset="0"/>
              </a:rPr>
              <a:t>Model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2DC8FB-B9EA-F0A7-D31A-ED280E5ECBD4}"/>
              </a:ext>
            </a:extLst>
          </p:cNvPr>
          <p:cNvGrpSpPr/>
          <p:nvPr/>
        </p:nvGrpSpPr>
        <p:grpSpPr>
          <a:xfrm>
            <a:off x="5087939" y="1109351"/>
            <a:ext cx="2035705" cy="762575"/>
            <a:chOff x="5148229" y="3237771"/>
            <a:chExt cx="2035705" cy="762575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853C530-A830-0742-9325-46F4B5B39151}"/>
                </a:ext>
              </a:extLst>
            </p:cNvPr>
            <p:cNvSpPr/>
            <p:nvPr/>
          </p:nvSpPr>
          <p:spPr>
            <a:xfrm>
              <a:off x="5148229" y="3470167"/>
              <a:ext cx="2035705" cy="3504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3" name="Picture 6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88EEAB15-2CA1-ECA3-AF9D-2D1D57C67F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0648" y="3237771"/>
              <a:ext cx="1144578" cy="7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7CDA08-90DE-A35F-49C6-5D019BC8265F}"/>
              </a:ext>
            </a:extLst>
          </p:cNvPr>
          <p:cNvGrpSpPr/>
          <p:nvPr/>
        </p:nvGrpSpPr>
        <p:grpSpPr>
          <a:xfrm>
            <a:off x="8447414" y="1109351"/>
            <a:ext cx="2035705" cy="762575"/>
            <a:chOff x="8507704" y="3237771"/>
            <a:chExt cx="2035705" cy="762575"/>
          </a:xfrm>
        </p:grpSpPr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8CBA9F24-466C-9571-1ECF-E941D2C2CC3E}"/>
                </a:ext>
              </a:extLst>
            </p:cNvPr>
            <p:cNvSpPr/>
            <p:nvPr/>
          </p:nvSpPr>
          <p:spPr>
            <a:xfrm>
              <a:off x="8507704" y="3447919"/>
              <a:ext cx="2035705" cy="3504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6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9A87A2A6-08D5-D5F4-56A6-73CA196CA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315" y="3237771"/>
              <a:ext cx="1144578" cy="7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5" name="TextBox 1034">
            <a:extLst>
              <a:ext uri="{FF2B5EF4-FFF2-40B4-BE49-F238E27FC236}">
                <a16:creationId xmlns:a16="http://schemas.microsoft.com/office/drawing/2014/main" id="{B816DA95-6C05-94DB-095E-1128724D4B86}"/>
              </a:ext>
            </a:extLst>
          </p:cNvPr>
          <p:cNvSpPr txBox="1"/>
          <p:nvPr/>
        </p:nvSpPr>
        <p:spPr>
          <a:xfrm>
            <a:off x="8803338" y="0"/>
            <a:ext cx="1204176" cy="9233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GB"/>
            </a:defPPr>
            <a:lvl1pPr algn="ctr">
              <a:defRPr b="1">
                <a:latin typeface="+mj-lt"/>
              </a:defRPr>
            </a:lvl1pPr>
          </a:lstStyle>
          <a:p>
            <a:r>
              <a:rPr lang="en-US" b="0">
                <a:latin typeface="Adobe Clean" panose="020B0503020404020204" pitchFamily="34" charset="0"/>
              </a:rPr>
              <a:t>Step 3:</a:t>
            </a:r>
          </a:p>
          <a:p>
            <a:r>
              <a:rPr lang="en-DE" b="0">
                <a:latin typeface="Adobe Clean" panose="020B0503020404020204" pitchFamily="34" charset="0"/>
              </a:rPr>
              <a:t>GAN</a:t>
            </a:r>
          </a:p>
          <a:p>
            <a:r>
              <a:rPr lang="en-DE" b="0">
                <a:latin typeface="Adobe Clean" panose="020B0503020404020204" pitchFamily="34" charset="0"/>
              </a:rPr>
              <a:t>Upsampler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E4EF30A1-25C8-2285-1FA8-2194015C0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78207" y="1212891"/>
            <a:ext cx="553357" cy="553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E5DBC31-5A67-93C1-CFA2-5DD950E3F7E9}"/>
              </a:ext>
            </a:extLst>
          </p:cNvPr>
          <p:cNvGrpSpPr/>
          <p:nvPr/>
        </p:nvGrpSpPr>
        <p:grpSpPr>
          <a:xfrm>
            <a:off x="4347670" y="1019182"/>
            <a:ext cx="406819" cy="772993"/>
            <a:chOff x="4563697" y="1115781"/>
            <a:chExt cx="568118" cy="1112277"/>
          </a:xfrm>
        </p:grpSpPr>
        <p:sp>
          <p:nvSpPr>
            <p:cNvPr id="7" name="Google Shape;187;p30">
              <a:extLst>
                <a:ext uri="{FF2B5EF4-FFF2-40B4-BE49-F238E27FC236}">
                  <a16:creationId xmlns:a16="http://schemas.microsoft.com/office/drawing/2014/main" id="{249CB970-A97D-851A-B03C-50F905102494}"/>
                </a:ext>
              </a:extLst>
            </p:cNvPr>
            <p:cNvSpPr/>
            <p:nvPr/>
          </p:nvSpPr>
          <p:spPr>
            <a:xfrm rot="5400000" flipH="1">
              <a:off x="4572502" y="1668744"/>
              <a:ext cx="550510" cy="568117"/>
            </a:xfrm>
            <a:prstGeom prst="cube">
              <a:avLst>
                <a:gd name="adj" fmla="val 70408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0" tIns="91410" rIns="91410" bIns="9141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endParaRPr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87;p30">
              <a:extLst>
                <a:ext uri="{FF2B5EF4-FFF2-40B4-BE49-F238E27FC236}">
                  <a16:creationId xmlns:a16="http://schemas.microsoft.com/office/drawing/2014/main" id="{F1B4D365-9336-2D99-79B8-E8163CFE6EDE}"/>
                </a:ext>
              </a:extLst>
            </p:cNvPr>
            <p:cNvSpPr/>
            <p:nvPr/>
          </p:nvSpPr>
          <p:spPr>
            <a:xfrm rot="5400000" flipH="1">
              <a:off x="4572501" y="1373956"/>
              <a:ext cx="550510" cy="568117"/>
            </a:xfrm>
            <a:prstGeom prst="cube">
              <a:avLst>
                <a:gd name="adj" fmla="val 70408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0" tIns="91410" rIns="91410" bIns="9141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endParaRPr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87;p30">
              <a:extLst>
                <a:ext uri="{FF2B5EF4-FFF2-40B4-BE49-F238E27FC236}">
                  <a16:creationId xmlns:a16="http://schemas.microsoft.com/office/drawing/2014/main" id="{68BDE60C-1729-06E3-2699-AE5B1D6407AD}"/>
                </a:ext>
              </a:extLst>
            </p:cNvPr>
            <p:cNvSpPr/>
            <p:nvPr/>
          </p:nvSpPr>
          <p:spPr>
            <a:xfrm rot="5400000" flipH="1">
              <a:off x="4572501" y="1106977"/>
              <a:ext cx="550510" cy="568117"/>
            </a:xfrm>
            <a:prstGeom prst="cube">
              <a:avLst>
                <a:gd name="adj" fmla="val 70408"/>
              </a:avLst>
            </a:prstGeom>
            <a:solidFill>
              <a:srgbClr val="CFE2F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10" tIns="91410" rIns="91410" bIns="91410" anchor="ctr" anchorCtr="0">
              <a:noAutofit/>
            </a:bodyPr>
            <a:lstStyle/>
            <a:p>
              <a:pPr>
                <a:buClr>
                  <a:srgbClr val="000000"/>
                </a:buClr>
                <a:buSzPts val="1100"/>
              </a:pPr>
              <a:endParaRPr sz="14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50FA3C-1C60-E1F6-9B19-1CE4B1064F6B}"/>
              </a:ext>
            </a:extLst>
          </p:cNvPr>
          <p:cNvCxnSpPr>
            <a:cxnSpLocks/>
          </p:cNvCxnSpPr>
          <p:nvPr/>
        </p:nvCxnSpPr>
        <p:spPr>
          <a:xfrm flipH="1">
            <a:off x="225706" y="1766248"/>
            <a:ext cx="8148578" cy="88435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78A93A-DDEB-153F-7587-C83F70AA591A}"/>
              </a:ext>
            </a:extLst>
          </p:cNvPr>
          <p:cNvCxnSpPr>
            <a:cxnSpLocks/>
          </p:cNvCxnSpPr>
          <p:nvPr/>
        </p:nvCxnSpPr>
        <p:spPr>
          <a:xfrm>
            <a:off x="10483119" y="1766248"/>
            <a:ext cx="1525615" cy="9007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A7FC3F4-470A-3808-88F9-5AC5E46C9F9D}"/>
              </a:ext>
            </a:extLst>
          </p:cNvPr>
          <p:cNvSpPr txBox="1"/>
          <p:nvPr/>
        </p:nvSpPr>
        <p:spPr>
          <a:xfrm>
            <a:off x="6873913" y="893896"/>
            <a:ext cx="176194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Adobe Clean" panose="020B0503020404020204" pitchFamily="34" charset="0"/>
              </a:rPr>
              <a:t>low res image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77D1EF-7E73-79AE-9956-2CBC9E3B44AE}"/>
              </a:ext>
            </a:extLst>
          </p:cNvPr>
          <p:cNvSpPr txBox="1"/>
          <p:nvPr/>
        </p:nvSpPr>
        <p:spPr>
          <a:xfrm>
            <a:off x="-58638" y="796062"/>
            <a:ext cx="176194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/>
              <a:t>text prompt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00537E0-0C6C-6D24-EB12-4BEE306A8438}"/>
              </a:ext>
            </a:extLst>
          </p:cNvPr>
          <p:cNvSpPr/>
          <p:nvPr/>
        </p:nvSpPr>
        <p:spPr>
          <a:xfrm rot="18013456">
            <a:off x="10442995" y="1995251"/>
            <a:ext cx="792866" cy="925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3D6ED0-CBF5-F6DC-A079-FEB8972C06E3}"/>
              </a:ext>
            </a:extLst>
          </p:cNvPr>
          <p:cNvGrpSpPr/>
          <p:nvPr/>
        </p:nvGrpSpPr>
        <p:grpSpPr>
          <a:xfrm>
            <a:off x="2778475" y="3513050"/>
            <a:ext cx="2035705" cy="762575"/>
            <a:chOff x="8507704" y="3237771"/>
            <a:chExt cx="2035705" cy="762575"/>
          </a:xfrm>
        </p:grpSpPr>
        <p:sp>
          <p:nvSpPr>
            <p:cNvPr id="21" name="Arrow: Right 14">
              <a:extLst>
                <a:ext uri="{FF2B5EF4-FFF2-40B4-BE49-F238E27FC236}">
                  <a16:creationId xmlns:a16="http://schemas.microsoft.com/office/drawing/2014/main" id="{3E9B4105-27B8-302B-2DF6-68CE723D8B15}"/>
                </a:ext>
              </a:extLst>
            </p:cNvPr>
            <p:cNvSpPr/>
            <p:nvPr/>
          </p:nvSpPr>
          <p:spPr>
            <a:xfrm>
              <a:off x="8507704" y="3447919"/>
              <a:ext cx="2035705" cy="350408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6" descr="Want to know how Deep Learning works? Here's a quick guide for everyone.">
              <a:extLst>
                <a:ext uri="{FF2B5EF4-FFF2-40B4-BE49-F238E27FC236}">
                  <a16:creationId xmlns:a16="http://schemas.microsoft.com/office/drawing/2014/main" id="{D9A511E6-C368-BEA9-868C-99DABD970D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9315" y="3237771"/>
              <a:ext cx="1144578" cy="762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72106387-7125-AEB1-B1E1-B7349796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31191" y="3215178"/>
            <a:ext cx="1358317" cy="135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Want to know how Deep Learning works? Here's a quick guide for everyone.">
            <a:extLst>
              <a:ext uri="{FF2B5EF4-FFF2-40B4-BE49-F238E27FC236}">
                <a16:creationId xmlns:a16="http://schemas.microsoft.com/office/drawing/2014/main" id="{3CA68A62-5E1D-8605-D349-DAFAD6C63C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 bwMode="auto">
          <a:xfrm>
            <a:off x="6924064" y="3430283"/>
            <a:ext cx="617312" cy="92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2E15794-106D-4D2D-4BB9-1E1FEFFECEA3}"/>
              </a:ext>
            </a:extLst>
          </p:cNvPr>
          <p:cNvSpPr txBox="1"/>
          <p:nvPr/>
        </p:nvSpPr>
        <p:spPr>
          <a:xfrm>
            <a:off x="2948979" y="4301107"/>
            <a:ext cx="1694695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GB"/>
            </a:defPPr>
            <a:lvl1pPr algn="ctr">
              <a:defRPr b="1">
                <a:latin typeface="+mj-lt"/>
              </a:defRPr>
            </a:lvl1pPr>
          </a:lstStyle>
          <a:p>
            <a:r>
              <a:rPr lang="en-US" b="0">
                <a:latin typeface="Adobe Clean" panose="020B0503020404020204" pitchFamily="34" charset="0"/>
              </a:rPr>
              <a:t>GAN Upsampler</a:t>
            </a:r>
            <a:endParaRPr lang="en-DE" b="0">
              <a:latin typeface="Adobe Clean" panose="020B05030204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915267-17AD-1E22-FA36-A57907F1FBF5}"/>
              </a:ext>
            </a:extLst>
          </p:cNvPr>
          <p:cNvSpPr txBox="1"/>
          <p:nvPr/>
        </p:nvSpPr>
        <p:spPr>
          <a:xfrm>
            <a:off x="6505821" y="4301107"/>
            <a:ext cx="143180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GB"/>
            </a:defPPr>
            <a:lvl1pPr algn="ctr">
              <a:defRPr b="1">
                <a:latin typeface="+mj-lt"/>
              </a:defRPr>
            </a:lvl1pPr>
          </a:lstStyle>
          <a:p>
            <a:r>
              <a:rPr lang="en-US" b="0">
                <a:latin typeface="Adobe Clean" panose="020B0503020404020204" pitchFamily="34" charset="0"/>
              </a:rPr>
              <a:t>Discriminator</a:t>
            </a:r>
            <a:endParaRPr lang="en-DE" b="0">
              <a:latin typeface="Adobe Clean" panose="020B0503020404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1A5168-4299-2899-D359-BE5919E674AB}"/>
              </a:ext>
            </a:extLst>
          </p:cNvPr>
          <p:cNvSpPr txBox="1"/>
          <p:nvPr/>
        </p:nvSpPr>
        <p:spPr>
          <a:xfrm>
            <a:off x="7620191" y="3723198"/>
            <a:ext cx="261962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GB"/>
            </a:defPPr>
            <a:lvl1pPr algn="ctr">
              <a:defRPr b="1">
                <a:latin typeface="+mj-lt"/>
              </a:defRPr>
            </a:lvl1pPr>
          </a:lstStyle>
          <a:p>
            <a:r>
              <a:rPr lang="en-US" b="0">
                <a:latin typeface="Adobe Clean" panose="020B0503020404020204" pitchFamily="34" charset="0"/>
              </a:rPr>
              <a:t>a realistic or a fake image?</a:t>
            </a:r>
            <a:endParaRPr lang="en-DE" b="0">
              <a:latin typeface="Adobe Clean" panose="020B05030204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783036-80FA-361E-B5AD-F34D7BC2458B}"/>
              </a:ext>
            </a:extLst>
          </p:cNvPr>
          <p:cNvSpPr txBox="1"/>
          <p:nvPr/>
        </p:nvSpPr>
        <p:spPr>
          <a:xfrm>
            <a:off x="4782308" y="4782072"/>
            <a:ext cx="2064989" cy="707886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en-GB"/>
            </a:defPPr>
            <a:lvl1pPr algn="ctr">
              <a:defRPr b="1">
                <a:latin typeface="+mj-lt"/>
              </a:defRPr>
            </a:lvl1pPr>
          </a:lstStyle>
          <a:p>
            <a:r>
              <a:rPr lang="en-US" sz="4000" b="0">
                <a:latin typeface="Adobe Clean SemiLight" panose="020B0403020404020204" pitchFamily="34" charset="0"/>
              </a:rPr>
              <a:t>GigaGAN</a:t>
            </a:r>
            <a:endParaRPr lang="en-DE" sz="4000" b="0">
              <a:latin typeface="Adobe Clean SemiLight" panose="020B04030204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35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A1CE85A-302D-BA55-2E21-12E11F8A8957}"/>
              </a:ext>
            </a:extLst>
          </p:cNvPr>
          <p:cNvSpPr txBox="1"/>
          <p:nvPr/>
        </p:nvSpPr>
        <p:spPr>
          <a:xfrm>
            <a:off x="1751916" y="5340571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Latent code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5AB0E08-8A99-5FF1-99DB-EB4657EA34AB}"/>
              </a:ext>
            </a:extLst>
          </p:cNvPr>
          <p:cNvCxnSpPr>
            <a:cxnSpLocks/>
          </p:cNvCxnSpPr>
          <p:nvPr/>
        </p:nvCxnSpPr>
        <p:spPr>
          <a:xfrm>
            <a:off x="2867108" y="5243724"/>
            <a:ext cx="524204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029ACA-4048-3601-6201-EBDCEF23BB16}"/>
              </a:ext>
            </a:extLst>
          </p:cNvPr>
          <p:cNvCxnSpPr>
            <a:cxnSpLocks/>
          </p:cNvCxnSpPr>
          <p:nvPr/>
        </p:nvCxnSpPr>
        <p:spPr>
          <a:xfrm flipV="1">
            <a:off x="8264160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E133866-A201-2088-67BF-BA1A2FFC8EB2}"/>
              </a:ext>
            </a:extLst>
          </p:cNvPr>
          <p:cNvCxnSpPr>
            <a:cxnSpLocks/>
          </p:cNvCxnSpPr>
          <p:nvPr/>
        </p:nvCxnSpPr>
        <p:spPr>
          <a:xfrm flipV="1">
            <a:off x="7561415" y="4162909"/>
            <a:ext cx="0" cy="82176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290A6B-49FF-C390-DFC6-BE6EC21E62E5}"/>
              </a:ext>
            </a:extLst>
          </p:cNvPr>
          <p:cNvCxnSpPr>
            <a:cxnSpLocks/>
          </p:cNvCxnSpPr>
          <p:nvPr/>
        </p:nvCxnSpPr>
        <p:spPr>
          <a:xfrm flipV="1">
            <a:off x="6859302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3DB7EB-8D2B-9F46-6679-1241FFC29530}"/>
              </a:ext>
            </a:extLst>
          </p:cNvPr>
          <p:cNvCxnSpPr>
            <a:cxnSpLocks/>
          </p:cNvCxnSpPr>
          <p:nvPr/>
        </p:nvCxnSpPr>
        <p:spPr>
          <a:xfrm>
            <a:off x="7211996" y="2159367"/>
            <a:ext cx="0" cy="921078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04E9E83-D951-7137-3112-61859E9E2CF8}"/>
              </a:ext>
            </a:extLst>
          </p:cNvPr>
          <p:cNvCxnSpPr>
            <a:cxnSpLocks/>
          </p:cNvCxnSpPr>
          <p:nvPr/>
        </p:nvCxnSpPr>
        <p:spPr>
          <a:xfrm flipV="1">
            <a:off x="9143456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C3B54E2-F473-C84B-1EA5-9CC503128504}"/>
              </a:ext>
            </a:extLst>
          </p:cNvPr>
          <p:cNvCxnSpPr>
            <a:cxnSpLocks/>
          </p:cNvCxnSpPr>
          <p:nvPr/>
        </p:nvCxnSpPr>
        <p:spPr>
          <a:xfrm>
            <a:off x="5346396" y="4981250"/>
            <a:ext cx="379585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B15C31-F24C-B775-635B-C5649E036F5D}"/>
                  </a:ext>
                </a:extLst>
              </p:cNvPr>
              <p:cNvSpPr/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2B15C31-F24C-B775-635B-C5649E036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blipFill>
                <a:blip r:embed="rId2"/>
                <a:stretch>
                  <a:fillRect l="-14286" r="-12857" b="-1290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C790C291-13A6-B969-B1D4-450C0E780C75}"/>
              </a:ext>
            </a:extLst>
          </p:cNvPr>
          <p:cNvSpPr>
            <a:spLocks/>
          </p:cNvSpPr>
          <p:nvPr/>
        </p:nvSpPr>
        <p:spPr>
          <a:xfrm>
            <a:off x="8883356" y="2352224"/>
            <a:ext cx="258899" cy="23074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78BD5A2-2C3C-7289-2908-6AAFF312FEF9}"/>
              </a:ext>
            </a:extLst>
          </p:cNvPr>
          <p:cNvSpPr>
            <a:spLocks/>
          </p:cNvSpPr>
          <p:nvPr/>
        </p:nvSpPr>
        <p:spPr>
          <a:xfrm>
            <a:off x="9145891" y="2352224"/>
            <a:ext cx="258899" cy="230747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DFA5F9-2B70-564D-992E-65AD31FAE0B9}"/>
              </a:ext>
            </a:extLst>
          </p:cNvPr>
          <p:cNvCxnSpPr>
            <a:cxnSpLocks/>
          </p:cNvCxnSpPr>
          <p:nvPr/>
        </p:nvCxnSpPr>
        <p:spPr>
          <a:xfrm>
            <a:off x="7914109" y="2159369"/>
            <a:ext cx="0" cy="689645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F41DE73-F043-BFFE-6912-4231AE2612CA}"/>
              </a:ext>
            </a:extLst>
          </p:cNvPr>
          <p:cNvCxnSpPr>
            <a:cxnSpLocks/>
          </p:cNvCxnSpPr>
          <p:nvPr/>
        </p:nvCxnSpPr>
        <p:spPr>
          <a:xfrm>
            <a:off x="8616854" y="2159367"/>
            <a:ext cx="0" cy="48831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B16F619-010E-8201-635F-23BCA9C7D2F9}"/>
              </a:ext>
            </a:extLst>
          </p:cNvPr>
          <p:cNvCxnSpPr>
            <a:cxnSpLocks/>
          </p:cNvCxnSpPr>
          <p:nvPr/>
        </p:nvCxnSpPr>
        <p:spPr>
          <a:xfrm>
            <a:off x="9319803" y="2159367"/>
            <a:ext cx="0" cy="192856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5B4027-9F3A-0715-C17D-16B8288268C4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738033" y="2159368"/>
            <a:ext cx="4581770" cy="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BF92EB6-CFD7-12DF-A7D9-84E66F049653}"/>
              </a:ext>
            </a:extLst>
          </p:cNvPr>
          <p:cNvCxnSpPr>
            <a:cxnSpLocks/>
          </p:cNvCxnSpPr>
          <p:nvPr/>
        </p:nvCxnSpPr>
        <p:spPr>
          <a:xfrm flipV="1">
            <a:off x="8967109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FE0DF4-9A3D-5A1F-3203-1E4A701C19AD}"/>
                  </a:ext>
                </a:extLst>
              </p:cNvPr>
              <p:cNvSpPr txBox="1"/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FE0DF4-9A3D-5A1F-3203-1E4A701C1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be 19">
            <a:extLst>
              <a:ext uri="{FF2B5EF4-FFF2-40B4-BE49-F238E27FC236}">
                <a16:creationId xmlns:a16="http://schemas.microsoft.com/office/drawing/2014/main" id="{956D36BE-D94E-E0D6-C81C-DA53EBB23728}"/>
              </a:ext>
            </a:extLst>
          </p:cNvPr>
          <p:cNvSpPr/>
          <p:nvPr/>
        </p:nvSpPr>
        <p:spPr>
          <a:xfrm>
            <a:off x="5010421" y="4838571"/>
            <a:ext cx="285357" cy="285357"/>
          </a:xfrm>
          <a:prstGeom prst="cube">
            <a:avLst>
              <a:gd name="adj" fmla="val 8215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2098D23-6D9B-6732-D376-4360693EEA14}"/>
              </a:ext>
            </a:extLst>
          </p:cNvPr>
          <p:cNvCxnSpPr>
            <a:cxnSpLocks/>
          </p:cNvCxnSpPr>
          <p:nvPr/>
        </p:nvCxnSpPr>
        <p:spPr>
          <a:xfrm>
            <a:off x="4682922" y="4981250"/>
            <a:ext cx="303382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84296F-8F07-B24E-0112-431CF11FCEBC}"/>
              </a:ext>
            </a:extLst>
          </p:cNvPr>
          <p:cNvCxnSpPr>
            <a:cxnSpLocks/>
          </p:cNvCxnSpPr>
          <p:nvPr/>
        </p:nvCxnSpPr>
        <p:spPr>
          <a:xfrm>
            <a:off x="4026352" y="2284851"/>
            <a:ext cx="28919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4173EC4-9B21-AEBC-DA54-A8A4CF225D26}"/>
              </a:ext>
            </a:extLst>
          </p:cNvPr>
          <p:cNvSpPr/>
          <p:nvPr/>
        </p:nvSpPr>
        <p:spPr>
          <a:xfrm>
            <a:off x="1500440" y="1057523"/>
            <a:ext cx="136888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Pretrained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D991CE-9F9F-4377-2FDB-6C5A5F297AE1}"/>
              </a:ext>
            </a:extLst>
          </p:cNvPr>
          <p:cNvGrpSpPr/>
          <p:nvPr/>
        </p:nvGrpSpPr>
        <p:grpSpPr>
          <a:xfrm>
            <a:off x="1564392" y="1662329"/>
            <a:ext cx="1249796" cy="1245045"/>
            <a:chOff x="3433782" y="3975947"/>
            <a:chExt cx="547301" cy="54522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A38831FC-784C-D276-4E7E-E26D1AC9E899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3468B210-3B69-16E6-7CF9-4B66EDA52AA4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421BD80E-5B52-F44A-1EFC-38406BAC2700}"/>
                </a:ext>
              </a:extLst>
            </p:cNvPr>
            <p:cNvSpPr/>
            <p:nvPr/>
          </p:nvSpPr>
          <p:spPr>
            <a:xfrm>
              <a:off x="3843687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EF3D3AA-C8B9-0E3B-F630-6314CC643C96}"/>
                </a:ext>
              </a:extLst>
            </p:cNvPr>
            <p:cNvSpPr/>
            <p:nvPr/>
          </p:nvSpPr>
          <p:spPr>
            <a:xfrm>
              <a:off x="3504165" y="4115934"/>
              <a:ext cx="406536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Graphic 28" descr="Lock with solid fill">
            <a:extLst>
              <a:ext uri="{FF2B5EF4-FFF2-40B4-BE49-F238E27FC236}">
                <a16:creationId xmlns:a16="http://schemas.microsoft.com/office/drawing/2014/main" id="{B9FCA0AB-4F7B-D6E7-B70D-B1FE20A422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305" t="10526" r="19507" b="10234"/>
          <a:stretch/>
        </p:blipFill>
        <p:spPr>
          <a:xfrm>
            <a:off x="2401225" y="2244830"/>
            <a:ext cx="211018" cy="2688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09BE22-06EB-1C13-2AD1-E4BBC3D763AB}"/>
              </a:ext>
            </a:extLst>
          </p:cNvPr>
          <p:cNvCxnSpPr>
            <a:cxnSpLocks/>
          </p:cNvCxnSpPr>
          <p:nvPr/>
        </p:nvCxnSpPr>
        <p:spPr>
          <a:xfrm>
            <a:off x="2869326" y="2284851"/>
            <a:ext cx="24794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3A48B7-DAE1-A8EC-2BFA-62E31D18A53B}"/>
              </a:ext>
            </a:extLst>
          </p:cNvPr>
          <p:cNvSpPr txBox="1"/>
          <p:nvPr/>
        </p:nvSpPr>
        <p:spPr>
          <a:xfrm>
            <a:off x="1679977" y="2054751"/>
            <a:ext cx="928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 Light" panose="020B0403020202020204" pitchFamily="34" charset="0"/>
              </a:rPr>
              <a:t>T5</a:t>
            </a:r>
            <a:endParaRPr lang="en-US" sz="2400" dirty="0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3664AC7-2CEB-0648-7615-881154935E05}"/>
              </a:ext>
            </a:extLst>
          </p:cNvPr>
          <p:cNvGrpSpPr/>
          <p:nvPr/>
        </p:nvGrpSpPr>
        <p:grpSpPr>
          <a:xfrm>
            <a:off x="4424737" y="1831839"/>
            <a:ext cx="195928" cy="906023"/>
            <a:chOff x="796149" y="3280408"/>
            <a:chExt cx="283780" cy="1312275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B8F198E-392B-E7CF-6564-781ACEEB8BFA}"/>
                </a:ext>
              </a:extLst>
            </p:cNvPr>
            <p:cNvSpPr/>
            <p:nvPr/>
          </p:nvSpPr>
          <p:spPr>
            <a:xfrm rot="16200000">
              <a:off x="796149" y="4308903"/>
              <a:ext cx="283780" cy="283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 dirty="0">
                <a:latin typeface="Adobe Clean" panose="020B0503020404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45E90F9-4DC2-5882-101D-4C8941FBC7A5}"/>
                </a:ext>
              </a:extLst>
            </p:cNvPr>
            <p:cNvSpPr/>
            <p:nvPr/>
          </p:nvSpPr>
          <p:spPr>
            <a:xfrm rot="16200000">
              <a:off x="796149" y="3280408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F4D7115-95DF-22BC-0913-A9FE6BB46CFE}"/>
                </a:ext>
              </a:extLst>
            </p:cNvPr>
            <p:cNvSpPr/>
            <p:nvPr/>
          </p:nvSpPr>
          <p:spPr>
            <a:xfrm rot="16200000">
              <a:off x="796149" y="3635493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4112EDB-F435-BB1A-DBFD-3BD937FF38CD}"/>
                </a:ext>
              </a:extLst>
            </p:cNvPr>
            <p:cNvSpPr/>
            <p:nvPr/>
          </p:nvSpPr>
          <p:spPr>
            <a:xfrm rot="16200000">
              <a:off x="796149" y="3966944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</p:grp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4F7DBC41-66F4-350C-1F00-341C6A6594C7}"/>
              </a:ext>
            </a:extLst>
          </p:cNvPr>
          <p:cNvSpPr/>
          <p:nvPr/>
        </p:nvSpPr>
        <p:spPr>
          <a:xfrm>
            <a:off x="4643435" y="1824405"/>
            <a:ext cx="94598" cy="669925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8" name="Right Bracket 37">
            <a:extLst>
              <a:ext uri="{FF2B5EF4-FFF2-40B4-BE49-F238E27FC236}">
                <a16:creationId xmlns:a16="http://schemas.microsoft.com/office/drawing/2014/main" id="{FE8ACAB0-1563-5D00-76E5-B9A43B91E31E}"/>
              </a:ext>
            </a:extLst>
          </p:cNvPr>
          <p:cNvSpPr/>
          <p:nvPr/>
        </p:nvSpPr>
        <p:spPr>
          <a:xfrm>
            <a:off x="4643435" y="2534120"/>
            <a:ext cx="94598" cy="211895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053C004-B332-2C8E-5F7C-77DF2913739C}"/>
              </a:ext>
            </a:extLst>
          </p:cNvPr>
          <p:cNvCxnSpPr>
            <a:cxnSpLocks/>
          </p:cNvCxnSpPr>
          <p:nvPr/>
        </p:nvCxnSpPr>
        <p:spPr>
          <a:xfrm flipV="1">
            <a:off x="3061294" y="3144024"/>
            <a:ext cx="0" cy="157031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60529D9-5EE8-2E5C-145F-E734F88CD0A6}"/>
              </a:ext>
            </a:extLst>
          </p:cNvPr>
          <p:cNvCxnSpPr>
            <a:cxnSpLocks/>
          </p:cNvCxnSpPr>
          <p:nvPr/>
        </p:nvCxnSpPr>
        <p:spPr>
          <a:xfrm>
            <a:off x="3061294" y="3144024"/>
            <a:ext cx="185732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883B01B-324C-8DE3-A728-32BD6B2E0CE4}"/>
              </a:ext>
            </a:extLst>
          </p:cNvPr>
          <p:cNvCxnSpPr>
            <a:cxnSpLocks/>
          </p:cNvCxnSpPr>
          <p:nvPr/>
        </p:nvCxnSpPr>
        <p:spPr>
          <a:xfrm>
            <a:off x="4792545" y="2640066"/>
            <a:ext cx="12607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2F5F353-4F8A-FD01-AF04-7EF4BE72797B}"/>
              </a:ext>
            </a:extLst>
          </p:cNvPr>
          <p:cNvCxnSpPr>
            <a:cxnSpLocks/>
          </p:cNvCxnSpPr>
          <p:nvPr/>
        </p:nvCxnSpPr>
        <p:spPr>
          <a:xfrm flipV="1">
            <a:off x="4918622" y="2625536"/>
            <a:ext cx="0" cy="51848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00CA618-63A4-CF15-540E-5E2110CD7773}"/>
              </a:ext>
            </a:extLst>
          </p:cNvPr>
          <p:cNvSpPr txBox="1"/>
          <p:nvPr/>
        </p:nvSpPr>
        <p:spPr>
          <a:xfrm>
            <a:off x="192844" y="1966481"/>
            <a:ext cx="13458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cute corgi lives in a house made out of sushi</a:t>
            </a:r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878F204-2660-17BF-8C36-DA552E64551F}"/>
              </a:ext>
            </a:extLst>
          </p:cNvPr>
          <p:cNvSpPr/>
          <p:nvPr/>
        </p:nvSpPr>
        <p:spPr>
          <a:xfrm>
            <a:off x="2879310" y="1057523"/>
            <a:ext cx="13742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Learned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C088748-8327-6ECD-4397-BDD8B9384DC7}"/>
              </a:ext>
            </a:extLst>
          </p:cNvPr>
          <p:cNvGrpSpPr/>
          <p:nvPr/>
        </p:nvGrpSpPr>
        <p:grpSpPr>
          <a:xfrm>
            <a:off x="3450336" y="4555001"/>
            <a:ext cx="1152850" cy="852500"/>
            <a:chOff x="4737837" y="3290988"/>
            <a:chExt cx="1006921" cy="74459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38D4AE8-9443-AE17-5431-18367CEA58E6}"/>
                </a:ext>
              </a:extLst>
            </p:cNvPr>
            <p:cNvSpPr/>
            <p:nvPr/>
          </p:nvSpPr>
          <p:spPr>
            <a:xfrm>
              <a:off x="473783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F7F9029-1041-C512-A2D4-C10FBFCC7ECC}"/>
                </a:ext>
              </a:extLst>
            </p:cNvPr>
            <p:cNvSpPr/>
            <p:nvPr/>
          </p:nvSpPr>
          <p:spPr>
            <a:xfrm>
              <a:off x="501553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91B2997-0318-BD24-9877-6FB55B8E982C}"/>
                </a:ext>
              </a:extLst>
            </p:cNvPr>
            <p:cNvSpPr/>
            <p:nvPr/>
          </p:nvSpPr>
          <p:spPr>
            <a:xfrm>
              <a:off x="529322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B205127-782B-7B3F-53B5-50115F3A64E1}"/>
                </a:ext>
              </a:extLst>
            </p:cNvPr>
            <p:cNvSpPr/>
            <p:nvPr/>
          </p:nvSpPr>
          <p:spPr>
            <a:xfrm>
              <a:off x="555821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6930CC6-7E0E-FFCB-B5CC-557DA979C7C1}"/>
              </a:ext>
            </a:extLst>
          </p:cNvPr>
          <p:cNvSpPr/>
          <p:nvPr/>
        </p:nvSpPr>
        <p:spPr>
          <a:xfrm>
            <a:off x="3711433" y="4775507"/>
            <a:ext cx="630653" cy="3975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4D36A42-F175-99D9-FEB5-FEB39D3D74F0}"/>
                  </a:ext>
                </a:extLst>
              </p:cNvPr>
              <p:cNvSpPr/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4D36A42-F175-99D9-FEB5-FEB39D3D7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1704B2D-8146-440E-23CD-C2A06E0FA3F8}"/>
              </a:ext>
            </a:extLst>
          </p:cNvPr>
          <p:cNvCxnSpPr>
            <a:cxnSpLocks/>
          </p:cNvCxnSpPr>
          <p:nvPr/>
        </p:nvCxnSpPr>
        <p:spPr>
          <a:xfrm>
            <a:off x="3061294" y="4714342"/>
            <a:ext cx="33001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144EA07-A838-2CF4-4783-54568EF7E329}"/>
              </a:ext>
            </a:extLst>
          </p:cNvPr>
          <p:cNvGrpSpPr/>
          <p:nvPr/>
        </p:nvGrpSpPr>
        <p:grpSpPr>
          <a:xfrm>
            <a:off x="3160203" y="1683317"/>
            <a:ext cx="781776" cy="1245045"/>
            <a:chOff x="3433782" y="3975947"/>
            <a:chExt cx="342349" cy="545220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925AEEC-58D6-EC3B-ACC7-84EA0E1273C2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1" name="Rounded Rectangle 60">
              <a:extLst>
                <a:ext uri="{FF2B5EF4-FFF2-40B4-BE49-F238E27FC236}">
                  <a16:creationId xmlns:a16="http://schemas.microsoft.com/office/drawing/2014/main" id="{5D3B9AE0-666E-58F8-3CA7-6872153031E9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18D8713-817C-7EAB-85D9-E4785F5F9C8C}"/>
                </a:ext>
              </a:extLst>
            </p:cNvPr>
            <p:cNvSpPr/>
            <p:nvPr/>
          </p:nvSpPr>
          <p:spPr>
            <a:xfrm>
              <a:off x="3496110" y="4115934"/>
              <a:ext cx="217692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8DAE67C-A108-0742-BF7F-2554A433FF26}"/>
                  </a:ext>
                </a:extLst>
              </p:cNvPr>
              <p:cNvSpPr/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8DAE67C-A108-0742-BF7F-2554A433FF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Rectangle 109">
            <a:extLst>
              <a:ext uri="{FF2B5EF4-FFF2-40B4-BE49-F238E27FC236}">
                <a16:creationId xmlns:a16="http://schemas.microsoft.com/office/drawing/2014/main" id="{193BFB45-43CC-9287-FAE4-30D2094D69CF}"/>
              </a:ext>
            </a:extLst>
          </p:cNvPr>
          <p:cNvSpPr/>
          <p:nvPr/>
        </p:nvSpPr>
        <p:spPr>
          <a:xfrm>
            <a:off x="6951896" y="3080446"/>
            <a:ext cx="167507" cy="851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39EBC75-8D6B-A52A-DC1A-4D3C9061CF55}"/>
              </a:ext>
            </a:extLst>
          </p:cNvPr>
          <p:cNvSpPr/>
          <p:nvPr/>
        </p:nvSpPr>
        <p:spPr>
          <a:xfrm>
            <a:off x="7128243" y="3080446"/>
            <a:ext cx="167507" cy="851027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DFB6E2D-2A20-BCAA-FDB3-777A0A521037}"/>
              </a:ext>
            </a:extLst>
          </p:cNvPr>
          <p:cNvSpPr/>
          <p:nvPr/>
        </p:nvSpPr>
        <p:spPr>
          <a:xfrm>
            <a:off x="6775549" y="3080446"/>
            <a:ext cx="167507" cy="851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4793235-E3F8-D84F-82D8-FB8248B76F4A}"/>
              </a:ext>
            </a:extLst>
          </p:cNvPr>
          <p:cNvSpPr/>
          <p:nvPr/>
        </p:nvSpPr>
        <p:spPr>
          <a:xfrm>
            <a:off x="7654009" y="2849013"/>
            <a:ext cx="167507" cy="13191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0FA920A-52BC-A8C5-70E6-8F2CF15B116A}"/>
              </a:ext>
            </a:extLst>
          </p:cNvPr>
          <p:cNvSpPr/>
          <p:nvPr/>
        </p:nvSpPr>
        <p:spPr>
          <a:xfrm>
            <a:off x="7830355" y="2849013"/>
            <a:ext cx="167507" cy="1319119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E67A02F-CDFF-5A0C-3BE3-85BA7BDAB179}"/>
              </a:ext>
            </a:extLst>
          </p:cNvPr>
          <p:cNvSpPr/>
          <p:nvPr/>
        </p:nvSpPr>
        <p:spPr>
          <a:xfrm>
            <a:off x="7477662" y="2849013"/>
            <a:ext cx="167507" cy="1319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6110061-C47A-B0A6-C1B0-B77C395F48F8}"/>
              </a:ext>
            </a:extLst>
          </p:cNvPr>
          <p:cNvSpPr/>
          <p:nvPr/>
        </p:nvSpPr>
        <p:spPr>
          <a:xfrm>
            <a:off x="8356754" y="2647678"/>
            <a:ext cx="167507" cy="17169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A36BA05-EEE7-EB7B-A71E-978DFA882AB8}"/>
              </a:ext>
            </a:extLst>
          </p:cNvPr>
          <p:cNvSpPr/>
          <p:nvPr/>
        </p:nvSpPr>
        <p:spPr>
          <a:xfrm>
            <a:off x="8533101" y="2647678"/>
            <a:ext cx="167507" cy="1716948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5E817A8-1EEA-5F9C-2F7B-A85EA99F39C1}"/>
              </a:ext>
            </a:extLst>
          </p:cNvPr>
          <p:cNvSpPr/>
          <p:nvPr/>
        </p:nvSpPr>
        <p:spPr>
          <a:xfrm>
            <a:off x="8180407" y="2647678"/>
            <a:ext cx="167507" cy="17169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873BDB7B-FCA9-E247-E166-E568415083B4}"/>
              </a:ext>
            </a:extLst>
          </p:cNvPr>
          <p:cNvSpPr/>
          <p:nvPr/>
        </p:nvSpPr>
        <p:spPr>
          <a:xfrm>
            <a:off x="9059702" y="2352224"/>
            <a:ext cx="167507" cy="2303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4209C93E-3300-6DB9-7CD5-4DA16A761234}"/>
              </a:ext>
            </a:extLst>
          </p:cNvPr>
          <p:cNvSpPr/>
          <p:nvPr/>
        </p:nvSpPr>
        <p:spPr>
          <a:xfrm>
            <a:off x="9236050" y="2352224"/>
            <a:ext cx="167507" cy="230322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EAC13C3-2D36-667A-5093-EC5471BDDF1E}"/>
              </a:ext>
            </a:extLst>
          </p:cNvPr>
          <p:cNvSpPr/>
          <p:nvPr/>
        </p:nvSpPr>
        <p:spPr>
          <a:xfrm>
            <a:off x="8883356" y="2352224"/>
            <a:ext cx="167507" cy="23032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D3509A5-3618-5B42-977E-2807CD9AC06C}"/>
              </a:ext>
            </a:extLst>
          </p:cNvPr>
          <p:cNvGrpSpPr/>
          <p:nvPr/>
        </p:nvGrpSpPr>
        <p:grpSpPr>
          <a:xfrm>
            <a:off x="7709839" y="3239521"/>
            <a:ext cx="759429" cy="596958"/>
            <a:chOff x="6130567" y="1951356"/>
            <a:chExt cx="663300" cy="52139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9C881EEA-691F-CADA-B33C-A9B1171E3245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014865-B262-E861-27D9-A799A0FCADF6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014865-B262-E861-27D9-A799A0FCA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blipFill>
                  <a:blip r:embed="rId8"/>
                  <a:stretch>
                    <a:fillRect l="-2273" t="-41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A53C769A-6820-B701-4521-E19C39E8D941}"/>
              </a:ext>
            </a:extLst>
          </p:cNvPr>
          <p:cNvCxnSpPr>
            <a:cxnSpLocks/>
          </p:cNvCxnSpPr>
          <p:nvPr/>
        </p:nvCxnSpPr>
        <p:spPr>
          <a:xfrm flipV="1">
            <a:off x="7035650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5A3A2D6-8469-6CAB-F7FB-FBD3FE6C5CC8}"/>
              </a:ext>
            </a:extLst>
          </p:cNvPr>
          <p:cNvCxnSpPr>
            <a:cxnSpLocks/>
          </p:cNvCxnSpPr>
          <p:nvPr/>
        </p:nvCxnSpPr>
        <p:spPr>
          <a:xfrm flipV="1">
            <a:off x="7737763" y="4162909"/>
            <a:ext cx="0" cy="81050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79113DBC-CEC4-57D3-438A-9CD308C08A74}"/>
              </a:ext>
            </a:extLst>
          </p:cNvPr>
          <p:cNvCxnSpPr>
            <a:cxnSpLocks/>
          </p:cNvCxnSpPr>
          <p:nvPr/>
        </p:nvCxnSpPr>
        <p:spPr>
          <a:xfrm flipV="1">
            <a:off x="8440508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665FF3E4-D2B8-DEBD-3254-38BF4EE2DE63}"/>
              </a:ext>
            </a:extLst>
          </p:cNvPr>
          <p:cNvSpPr txBox="1"/>
          <p:nvPr/>
        </p:nvSpPr>
        <p:spPr>
          <a:xfrm>
            <a:off x="5100045" y="4109109"/>
            <a:ext cx="1208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</a:rPr>
              <a:t>low-res input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949B4C03-1A12-94A9-7C45-4525F2FE5073}"/>
              </a:ext>
            </a:extLst>
          </p:cNvPr>
          <p:cNvGrpSpPr/>
          <p:nvPr/>
        </p:nvGrpSpPr>
        <p:grpSpPr>
          <a:xfrm>
            <a:off x="7453801" y="1126375"/>
            <a:ext cx="1670014" cy="876611"/>
            <a:chOff x="1376457" y="2335471"/>
            <a:chExt cx="1458622" cy="765650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6FECBFC-D131-76F3-CF0A-6D6390DEEAED}"/>
                </a:ext>
              </a:extLst>
            </p:cNvPr>
            <p:cNvSpPr/>
            <p:nvPr/>
          </p:nvSpPr>
          <p:spPr>
            <a:xfrm rot="5400000">
              <a:off x="1714932" y="1996996"/>
              <a:ext cx="765650" cy="1442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4AFD958-D035-C675-176D-C5A3FB877749}"/>
                </a:ext>
              </a:extLst>
            </p:cNvPr>
            <p:cNvSpPr/>
            <p:nvPr/>
          </p:nvSpPr>
          <p:spPr>
            <a:xfrm rot="5400000">
              <a:off x="1471213" y="2644390"/>
              <a:ext cx="146304" cy="1463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304509CF-0B2B-5C2F-F20E-6F3DD5CC9905}"/>
                </a:ext>
              </a:extLst>
            </p:cNvPr>
            <p:cNvSpPr/>
            <p:nvPr/>
          </p:nvSpPr>
          <p:spPr>
            <a:xfrm rot="5400000">
              <a:off x="1471213" y="2868205"/>
              <a:ext cx="146304" cy="14630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6821548-02BB-D3D9-2544-ACAD12F8FAEA}"/>
                </a:ext>
              </a:extLst>
            </p:cNvPr>
            <p:cNvSpPr/>
            <p:nvPr/>
          </p:nvSpPr>
          <p:spPr>
            <a:xfrm rot="5400000">
              <a:off x="1471213" y="2420574"/>
              <a:ext cx="146304" cy="146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0B62E5D-86D3-567F-0813-13430DD12778}"/>
                </a:ext>
              </a:extLst>
            </p:cNvPr>
            <p:cNvSpPr txBox="1"/>
            <p:nvPr/>
          </p:nvSpPr>
          <p:spPr>
            <a:xfrm>
              <a:off x="1610885" y="2362315"/>
              <a:ext cx="1148717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Helvetica Light" panose="020B0403020202020204" pitchFamily="34" charset="0"/>
                </a:rPr>
                <a:t>Convolutional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EE47200-F267-A531-8D50-F81C0218704C}"/>
                </a:ext>
              </a:extLst>
            </p:cNvPr>
            <p:cNvSpPr txBox="1"/>
            <p:nvPr/>
          </p:nvSpPr>
          <p:spPr>
            <a:xfrm>
              <a:off x="1610885" y="2586131"/>
              <a:ext cx="1148717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Helvetica Light" panose="020B0403020202020204" pitchFamily="34" charset="0"/>
                </a:rPr>
                <a:t>Self-attention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E78E607-A43B-BCBB-8566-1104AF273A91}"/>
                </a:ext>
              </a:extLst>
            </p:cNvPr>
            <p:cNvSpPr txBox="1"/>
            <p:nvPr/>
          </p:nvSpPr>
          <p:spPr>
            <a:xfrm>
              <a:off x="1610885" y="2809945"/>
              <a:ext cx="1224194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Helvetica Light" panose="020B0403020202020204" pitchFamily="34" charset="0"/>
                </a:rPr>
                <a:t>Cross-attention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</p:grp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5253DCF2-518C-1245-4DA2-CAD9EB54EA41}"/>
              </a:ext>
            </a:extLst>
          </p:cNvPr>
          <p:cNvCxnSpPr>
            <a:cxnSpLocks/>
          </p:cNvCxnSpPr>
          <p:nvPr/>
        </p:nvCxnSpPr>
        <p:spPr>
          <a:xfrm flipV="1">
            <a:off x="6426716" y="4164477"/>
            <a:ext cx="0" cy="82176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9ADB0EA-0A64-73E2-DD6D-8BDD71E1240A}"/>
              </a:ext>
            </a:extLst>
          </p:cNvPr>
          <p:cNvSpPr/>
          <p:nvPr/>
        </p:nvSpPr>
        <p:spPr>
          <a:xfrm>
            <a:off x="6342963" y="2850581"/>
            <a:ext cx="167507" cy="1319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pic>
        <p:nvPicPr>
          <p:cNvPr id="148" name="Picture 147">
            <a:extLst>
              <a:ext uri="{FF2B5EF4-FFF2-40B4-BE49-F238E27FC236}">
                <a16:creationId xmlns:a16="http://schemas.microsoft.com/office/drawing/2014/main" id="{507A0F31-9980-A5CC-2777-B6DF228FBF2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8674" y="3011120"/>
            <a:ext cx="1082915" cy="108291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AD454A4C-2029-7C8D-2624-4BA8F516D4E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1438" y="2268104"/>
            <a:ext cx="2493945" cy="2493945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9E7E4280-B125-AFC7-F40E-CD57293171F3}"/>
              </a:ext>
            </a:extLst>
          </p:cNvPr>
          <p:cNvSpPr txBox="1"/>
          <p:nvPr/>
        </p:nvSpPr>
        <p:spPr>
          <a:xfrm>
            <a:off x="275303" y="183498"/>
            <a:ext cx="26981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atin typeface="Helvetica Light" panose="020B0403020202020204" pitchFamily="34" charset="0"/>
              </a:rPr>
              <a:t>Architecture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B9F8BAC-C5F4-E7B9-42DC-2A8F05CEA438}"/>
              </a:ext>
            </a:extLst>
          </p:cNvPr>
          <p:cNvSpPr txBox="1"/>
          <p:nvPr/>
        </p:nvSpPr>
        <p:spPr>
          <a:xfrm>
            <a:off x="9985258" y="4792451"/>
            <a:ext cx="1486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</a:rPr>
              <a:t>upscaled output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71D61-E093-94C1-A465-0B5190408C1C}"/>
              </a:ext>
            </a:extLst>
          </p:cNvPr>
          <p:cNvSpPr txBox="1"/>
          <p:nvPr/>
        </p:nvSpPr>
        <p:spPr>
          <a:xfrm>
            <a:off x="9227209" y="5494459"/>
            <a:ext cx="2534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+ LPIPS loss is used</a:t>
            </a:r>
          </a:p>
        </p:txBody>
      </p:sp>
    </p:spTree>
    <p:extLst>
      <p:ext uri="{BB962C8B-B14F-4D97-AF65-F5344CB8AC3E}">
        <p14:creationId xmlns:p14="http://schemas.microsoft.com/office/powerpoint/2010/main" val="4178754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3ABD3F8-134B-139B-4D9B-785239B77E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0929" y="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A25BF4E4-2D99-28CC-706F-00A326946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3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6785499-0196-1D9F-E66B-1BD1A5098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6660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7AAAC0-7DBF-5FF9-EF41-177EEF87DA1A}"/>
              </a:ext>
            </a:extLst>
          </p:cNvPr>
          <p:cNvSpPr txBox="1"/>
          <p:nvPr/>
        </p:nvSpPr>
        <p:spPr>
          <a:xfrm>
            <a:off x="-10081" y="0"/>
            <a:ext cx="144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Input (128px)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35CD2-2CCF-7D99-12D6-C70F907B9C60}"/>
              </a:ext>
            </a:extLst>
          </p:cNvPr>
          <p:cNvSpPr txBox="1"/>
          <p:nvPr/>
        </p:nvSpPr>
        <p:spPr>
          <a:xfrm>
            <a:off x="4075762" y="0"/>
            <a:ext cx="379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Our GigaGAN (1024px, 0.13sec/image)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856A5-93A7-F05A-5DD1-45D783699803}"/>
              </a:ext>
            </a:extLst>
          </p:cNvPr>
          <p:cNvSpPr txBox="1"/>
          <p:nvPr/>
        </p:nvSpPr>
        <p:spPr>
          <a:xfrm>
            <a:off x="8150929" y="0"/>
            <a:ext cx="322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Stable Diffusion (7.75sec/image)</a:t>
            </a:r>
          </a:p>
        </p:txBody>
      </p:sp>
    </p:spTree>
    <p:extLst>
      <p:ext uri="{BB962C8B-B14F-4D97-AF65-F5344CB8AC3E}">
        <p14:creationId xmlns:p14="http://schemas.microsoft.com/office/powerpoint/2010/main" val="3411636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3ABD3F8-134B-139B-4D9B-785239B7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0929" y="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A25BF4E4-2D99-28CC-706F-00A3269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3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6785499-0196-1D9F-E66B-1BD1A509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6660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7AAAC0-7DBF-5FF9-EF41-177EEF87DA1A}"/>
              </a:ext>
            </a:extLst>
          </p:cNvPr>
          <p:cNvSpPr txBox="1"/>
          <p:nvPr/>
        </p:nvSpPr>
        <p:spPr>
          <a:xfrm>
            <a:off x="-10081" y="0"/>
            <a:ext cx="144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Input (128px)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35CD2-2CCF-7D99-12D6-C70F907B9C60}"/>
              </a:ext>
            </a:extLst>
          </p:cNvPr>
          <p:cNvSpPr txBox="1"/>
          <p:nvPr/>
        </p:nvSpPr>
        <p:spPr>
          <a:xfrm>
            <a:off x="4075762" y="0"/>
            <a:ext cx="379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Our GigaGAN (1024px, 0.13sec/image)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856A5-93A7-F05A-5DD1-45D783699803}"/>
              </a:ext>
            </a:extLst>
          </p:cNvPr>
          <p:cNvSpPr txBox="1"/>
          <p:nvPr/>
        </p:nvSpPr>
        <p:spPr>
          <a:xfrm>
            <a:off x="8150929" y="0"/>
            <a:ext cx="322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Stable Diffusion (7.75sec/image)</a:t>
            </a:r>
          </a:p>
        </p:txBody>
      </p:sp>
    </p:spTree>
    <p:extLst>
      <p:ext uri="{BB962C8B-B14F-4D97-AF65-F5344CB8AC3E}">
        <p14:creationId xmlns:p14="http://schemas.microsoft.com/office/powerpoint/2010/main" val="38296329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3ABD3F8-134B-139B-4D9B-785239B7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0929" y="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A25BF4E4-2D99-28CC-706F-00A3269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3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6785499-0196-1D9F-E66B-1BD1A509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6660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7AAAC0-7DBF-5FF9-EF41-177EEF87DA1A}"/>
              </a:ext>
            </a:extLst>
          </p:cNvPr>
          <p:cNvSpPr txBox="1"/>
          <p:nvPr/>
        </p:nvSpPr>
        <p:spPr>
          <a:xfrm>
            <a:off x="-10081" y="0"/>
            <a:ext cx="144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Input (128px)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35CD2-2CCF-7D99-12D6-C70F907B9C60}"/>
              </a:ext>
            </a:extLst>
          </p:cNvPr>
          <p:cNvSpPr txBox="1"/>
          <p:nvPr/>
        </p:nvSpPr>
        <p:spPr>
          <a:xfrm>
            <a:off x="4075762" y="0"/>
            <a:ext cx="379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Our GigaGAN (1024px, 0.13sec/image)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856A5-93A7-F05A-5DD1-45D783699803}"/>
              </a:ext>
            </a:extLst>
          </p:cNvPr>
          <p:cNvSpPr txBox="1"/>
          <p:nvPr/>
        </p:nvSpPr>
        <p:spPr>
          <a:xfrm>
            <a:off x="8150929" y="0"/>
            <a:ext cx="322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Stable Diffusion (7.75sec/image)</a:t>
            </a:r>
          </a:p>
        </p:txBody>
      </p:sp>
    </p:spTree>
    <p:extLst>
      <p:ext uri="{BB962C8B-B14F-4D97-AF65-F5344CB8AC3E}">
        <p14:creationId xmlns:p14="http://schemas.microsoft.com/office/powerpoint/2010/main" val="34829683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3ABD3F8-134B-139B-4D9B-785239B7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0929" y="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A25BF4E4-2D99-28CC-706F-00A3269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3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6785499-0196-1D9F-E66B-1BD1A509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6660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7AAAC0-7DBF-5FF9-EF41-177EEF87DA1A}"/>
              </a:ext>
            </a:extLst>
          </p:cNvPr>
          <p:cNvSpPr txBox="1"/>
          <p:nvPr/>
        </p:nvSpPr>
        <p:spPr>
          <a:xfrm>
            <a:off x="-10081" y="0"/>
            <a:ext cx="144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Input (128px)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35CD2-2CCF-7D99-12D6-C70F907B9C60}"/>
              </a:ext>
            </a:extLst>
          </p:cNvPr>
          <p:cNvSpPr txBox="1"/>
          <p:nvPr/>
        </p:nvSpPr>
        <p:spPr>
          <a:xfrm>
            <a:off x="4075762" y="0"/>
            <a:ext cx="379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Our GigaGAN (1024px, 0.13sec/image)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856A5-93A7-F05A-5DD1-45D783699803}"/>
              </a:ext>
            </a:extLst>
          </p:cNvPr>
          <p:cNvSpPr txBox="1"/>
          <p:nvPr/>
        </p:nvSpPr>
        <p:spPr>
          <a:xfrm>
            <a:off x="8150929" y="0"/>
            <a:ext cx="291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RealESRGAN (0.06sec/image)</a:t>
            </a:r>
          </a:p>
        </p:txBody>
      </p:sp>
    </p:spTree>
    <p:extLst>
      <p:ext uri="{BB962C8B-B14F-4D97-AF65-F5344CB8AC3E}">
        <p14:creationId xmlns:p14="http://schemas.microsoft.com/office/powerpoint/2010/main" val="13601003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B3ABD3F8-134B-139B-4D9B-785239B7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150929" y="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>
            <a:extLst>
              <a:ext uri="{FF2B5EF4-FFF2-40B4-BE49-F238E27FC236}">
                <a16:creationId xmlns:a16="http://schemas.microsoft.com/office/drawing/2014/main" id="{A25BF4E4-2D99-28CC-706F-00A3269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93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96785499-0196-1D9F-E66B-1BD1A5098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76660" y="10"/>
            <a:ext cx="40635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7AAAC0-7DBF-5FF9-EF41-177EEF87DA1A}"/>
              </a:ext>
            </a:extLst>
          </p:cNvPr>
          <p:cNvSpPr txBox="1"/>
          <p:nvPr/>
        </p:nvSpPr>
        <p:spPr>
          <a:xfrm>
            <a:off x="-10081" y="0"/>
            <a:ext cx="144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Input (128px)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935CD2-2CCF-7D99-12D6-C70F907B9C60}"/>
              </a:ext>
            </a:extLst>
          </p:cNvPr>
          <p:cNvSpPr txBox="1"/>
          <p:nvPr/>
        </p:nvSpPr>
        <p:spPr>
          <a:xfrm>
            <a:off x="4075762" y="0"/>
            <a:ext cx="379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Our GigaGAN (1024px, 0.13sec/image)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F856A5-93A7-F05A-5DD1-45D783699803}"/>
              </a:ext>
            </a:extLst>
          </p:cNvPr>
          <p:cNvSpPr txBox="1"/>
          <p:nvPr/>
        </p:nvSpPr>
        <p:spPr>
          <a:xfrm>
            <a:off x="8150929" y="0"/>
            <a:ext cx="291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RealESRGAN (0.06sec/image)</a:t>
            </a:r>
          </a:p>
        </p:txBody>
      </p:sp>
    </p:spTree>
    <p:extLst>
      <p:ext uri="{BB962C8B-B14F-4D97-AF65-F5344CB8AC3E}">
        <p14:creationId xmlns:p14="http://schemas.microsoft.com/office/powerpoint/2010/main" val="2116025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4K_upsampling_gigagan_public">
            <a:hlinkClick r:id="" action="ppaction://media"/>
            <a:extLst>
              <a:ext uri="{FF2B5EF4-FFF2-40B4-BE49-F238E27FC236}">
                <a16:creationId xmlns:a16="http://schemas.microsoft.com/office/drawing/2014/main" id="{BF7271BD-784F-76A8-74BD-F7176936F6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3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97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934010-1C44-0F4E-BA49-3574EEE8587D}"/>
              </a:ext>
            </a:extLst>
          </p:cNvPr>
          <p:cNvSpPr txBox="1"/>
          <p:nvPr/>
        </p:nvSpPr>
        <p:spPr>
          <a:xfrm>
            <a:off x="251182" y="233236"/>
            <a:ext cx="35317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Now add attention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8A0653-5589-B6DB-C9F6-7EB019CE0584}"/>
              </a:ext>
            </a:extLst>
          </p:cNvPr>
          <p:cNvSpPr txBox="1"/>
          <p:nvPr/>
        </p:nvSpPr>
        <p:spPr>
          <a:xfrm>
            <a:off x="1751916" y="5340571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Latent code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A73DBE-EBDD-AF9E-CB44-6FDD181B227F}"/>
              </a:ext>
            </a:extLst>
          </p:cNvPr>
          <p:cNvCxnSpPr>
            <a:cxnSpLocks/>
          </p:cNvCxnSpPr>
          <p:nvPr/>
        </p:nvCxnSpPr>
        <p:spPr>
          <a:xfrm>
            <a:off x="2867108" y="5243724"/>
            <a:ext cx="524204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452FDDE-1841-7024-DFBD-18E9470CA6F3}"/>
              </a:ext>
            </a:extLst>
          </p:cNvPr>
          <p:cNvCxnSpPr>
            <a:cxnSpLocks/>
          </p:cNvCxnSpPr>
          <p:nvPr/>
        </p:nvCxnSpPr>
        <p:spPr>
          <a:xfrm flipV="1">
            <a:off x="8264160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78E2BE-2AED-E4E3-60BC-A7C1427A04ED}"/>
              </a:ext>
            </a:extLst>
          </p:cNvPr>
          <p:cNvCxnSpPr>
            <a:cxnSpLocks/>
          </p:cNvCxnSpPr>
          <p:nvPr/>
        </p:nvCxnSpPr>
        <p:spPr>
          <a:xfrm flipV="1">
            <a:off x="7561415" y="4162909"/>
            <a:ext cx="0" cy="82176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8D6A3A0-65BF-08CF-ECF5-0B115A65EC47}"/>
              </a:ext>
            </a:extLst>
          </p:cNvPr>
          <p:cNvCxnSpPr>
            <a:cxnSpLocks/>
          </p:cNvCxnSpPr>
          <p:nvPr/>
        </p:nvCxnSpPr>
        <p:spPr>
          <a:xfrm flipV="1">
            <a:off x="6859302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D491C0-E5DD-0879-50AB-AF4320B95F2E}"/>
              </a:ext>
            </a:extLst>
          </p:cNvPr>
          <p:cNvCxnSpPr>
            <a:cxnSpLocks/>
          </p:cNvCxnSpPr>
          <p:nvPr/>
        </p:nvCxnSpPr>
        <p:spPr>
          <a:xfrm flipV="1">
            <a:off x="9143456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47F316-F220-3ED0-B16F-B0FAF71DC51E}"/>
              </a:ext>
            </a:extLst>
          </p:cNvPr>
          <p:cNvCxnSpPr>
            <a:cxnSpLocks/>
          </p:cNvCxnSpPr>
          <p:nvPr/>
        </p:nvCxnSpPr>
        <p:spPr>
          <a:xfrm>
            <a:off x="5346396" y="4981250"/>
            <a:ext cx="3795859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/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noFill/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C2BCFFE-4A2B-DEE5-BAAD-A5DC99DE2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144" y="5067535"/>
                <a:ext cx="876119" cy="369332"/>
              </a:xfrm>
              <a:prstGeom prst="rect">
                <a:avLst/>
              </a:prstGeom>
              <a:blipFill>
                <a:blip r:embed="rId2"/>
                <a:stretch>
                  <a:fillRect l="-14286" r="-12857" b="-1290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E4300C9-FD8A-83D6-1FB1-17B67F684A3B}"/>
              </a:ext>
            </a:extLst>
          </p:cNvPr>
          <p:cNvCxnSpPr>
            <a:cxnSpLocks/>
          </p:cNvCxnSpPr>
          <p:nvPr/>
        </p:nvCxnSpPr>
        <p:spPr>
          <a:xfrm flipV="1">
            <a:off x="8967109" y="4659699"/>
            <a:ext cx="0" cy="32497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/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dirty="0">
                  <a:latin typeface="Helvetica Light" panose="020B0403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CF9E83-C08C-98D7-A46E-D4CAE014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3052" y="5100228"/>
                <a:ext cx="360091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ube 19">
            <a:extLst>
              <a:ext uri="{FF2B5EF4-FFF2-40B4-BE49-F238E27FC236}">
                <a16:creationId xmlns:a16="http://schemas.microsoft.com/office/drawing/2014/main" id="{BF72E7A2-5C83-F205-7E66-11070F59FA52}"/>
              </a:ext>
            </a:extLst>
          </p:cNvPr>
          <p:cNvSpPr/>
          <p:nvPr/>
        </p:nvSpPr>
        <p:spPr>
          <a:xfrm>
            <a:off x="5010421" y="4838571"/>
            <a:ext cx="285357" cy="285357"/>
          </a:xfrm>
          <a:prstGeom prst="cube">
            <a:avLst>
              <a:gd name="adj" fmla="val 82158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AB6ECB7-8806-1464-480D-EF7FF793C373}"/>
              </a:ext>
            </a:extLst>
          </p:cNvPr>
          <p:cNvCxnSpPr>
            <a:cxnSpLocks/>
          </p:cNvCxnSpPr>
          <p:nvPr/>
        </p:nvCxnSpPr>
        <p:spPr>
          <a:xfrm>
            <a:off x="4682922" y="4981250"/>
            <a:ext cx="303382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E7EF38-6443-0B45-BDFE-1A300B45A76C}"/>
              </a:ext>
            </a:extLst>
          </p:cNvPr>
          <p:cNvCxnSpPr>
            <a:cxnSpLocks/>
          </p:cNvCxnSpPr>
          <p:nvPr/>
        </p:nvCxnSpPr>
        <p:spPr>
          <a:xfrm>
            <a:off x="4026352" y="2284851"/>
            <a:ext cx="28919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A345F-70C8-9C4B-3F1A-129667B85B58}"/>
              </a:ext>
            </a:extLst>
          </p:cNvPr>
          <p:cNvSpPr/>
          <p:nvPr/>
        </p:nvSpPr>
        <p:spPr>
          <a:xfrm>
            <a:off x="1500440" y="1057523"/>
            <a:ext cx="136888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Pretrained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86E8EF-2FA3-31E2-0366-3B9D6E961687}"/>
              </a:ext>
            </a:extLst>
          </p:cNvPr>
          <p:cNvGrpSpPr/>
          <p:nvPr/>
        </p:nvGrpSpPr>
        <p:grpSpPr>
          <a:xfrm>
            <a:off x="1564392" y="1662329"/>
            <a:ext cx="1249796" cy="1245045"/>
            <a:chOff x="3433782" y="3975947"/>
            <a:chExt cx="547301" cy="545220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2C1F6F32-CF6B-7869-5535-25174154F5A1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5F61C8E1-4CEA-0838-3916-AFC0C9876146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F0BC7D9-6BD3-AD3D-F4CE-029CA4CDCE62}"/>
                </a:ext>
              </a:extLst>
            </p:cNvPr>
            <p:cNvSpPr/>
            <p:nvPr/>
          </p:nvSpPr>
          <p:spPr>
            <a:xfrm>
              <a:off x="3843687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F345BC-67D1-73EB-B35E-782CC867ACB4}"/>
                </a:ext>
              </a:extLst>
            </p:cNvPr>
            <p:cNvSpPr/>
            <p:nvPr/>
          </p:nvSpPr>
          <p:spPr>
            <a:xfrm>
              <a:off x="3504165" y="4115934"/>
              <a:ext cx="406536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Graphic 28" descr="Lock with solid fill">
            <a:extLst>
              <a:ext uri="{FF2B5EF4-FFF2-40B4-BE49-F238E27FC236}">
                <a16:creationId xmlns:a16="http://schemas.microsoft.com/office/drawing/2014/main" id="{F356570D-726C-B6AA-9416-C0C4EF6600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305" t="10526" r="19507" b="10234"/>
          <a:stretch/>
        </p:blipFill>
        <p:spPr>
          <a:xfrm>
            <a:off x="2401225" y="2244830"/>
            <a:ext cx="211018" cy="268881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DCCA669-AA82-0EB3-74CD-B0D6C2C5BE93}"/>
              </a:ext>
            </a:extLst>
          </p:cNvPr>
          <p:cNvCxnSpPr>
            <a:cxnSpLocks/>
          </p:cNvCxnSpPr>
          <p:nvPr/>
        </p:nvCxnSpPr>
        <p:spPr>
          <a:xfrm>
            <a:off x="2869326" y="2284851"/>
            <a:ext cx="24794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26FBE78-9EF7-D46B-A1ED-89D57FA148C5}"/>
              </a:ext>
            </a:extLst>
          </p:cNvPr>
          <p:cNvSpPr txBox="1"/>
          <p:nvPr/>
        </p:nvSpPr>
        <p:spPr>
          <a:xfrm>
            <a:off x="1679977" y="2054751"/>
            <a:ext cx="9283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 Light" panose="020B0403020202020204" pitchFamily="34" charset="0"/>
              </a:rPr>
              <a:t>CLIP</a:t>
            </a:r>
            <a:endParaRPr lang="en-US" sz="24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32FD220-5BC9-A8E4-A112-939C33A78B7A}"/>
              </a:ext>
            </a:extLst>
          </p:cNvPr>
          <p:cNvCxnSpPr>
            <a:cxnSpLocks/>
          </p:cNvCxnSpPr>
          <p:nvPr/>
        </p:nvCxnSpPr>
        <p:spPr>
          <a:xfrm flipV="1">
            <a:off x="3061294" y="3144024"/>
            <a:ext cx="0" cy="157031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DE03569-6291-DED3-99FC-357C6C133065}"/>
              </a:ext>
            </a:extLst>
          </p:cNvPr>
          <p:cNvCxnSpPr>
            <a:cxnSpLocks/>
          </p:cNvCxnSpPr>
          <p:nvPr/>
        </p:nvCxnSpPr>
        <p:spPr>
          <a:xfrm>
            <a:off x="3061294" y="3144024"/>
            <a:ext cx="1857328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55C041B-6994-3F54-BAD2-F820AC3EC198}"/>
              </a:ext>
            </a:extLst>
          </p:cNvPr>
          <p:cNvSpPr txBox="1"/>
          <p:nvPr/>
        </p:nvSpPr>
        <p:spPr>
          <a:xfrm>
            <a:off x="192844" y="1966481"/>
            <a:ext cx="1345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“</a:t>
            </a:r>
            <a:r>
              <a:rPr lang="en-US" sz="900" b="0" i="0" dirty="0">
                <a:solidFill>
                  <a:srgbClr val="1D1C1D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 blue Porsche 365 parked in front of a yellow brick wall</a:t>
            </a:r>
            <a:r>
              <a:rPr lang="en-US" altLang="ko-KR" sz="9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”</a:t>
            </a:r>
            <a:endParaRPr lang="en-KR" sz="9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1320591-0C64-3DEF-6105-AE9DA7A232B0}"/>
              </a:ext>
            </a:extLst>
          </p:cNvPr>
          <p:cNvSpPr/>
          <p:nvPr/>
        </p:nvSpPr>
        <p:spPr>
          <a:xfrm>
            <a:off x="2879310" y="1057523"/>
            <a:ext cx="1374275" cy="523220"/>
          </a:xfrm>
          <a:prstGeom prst="rect">
            <a:avLst/>
          </a:prstGeom>
          <a:noFill/>
          <a:ln w="127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Helvetica Light" panose="020B0403020202020204" pitchFamily="34" charset="0"/>
              </a:rPr>
              <a:t>Learned</a:t>
            </a:r>
            <a:br>
              <a:rPr lang="en-US" sz="1400" dirty="0">
                <a:latin typeface="Helvetica Light" panose="020B0403020202020204" pitchFamily="34" charset="0"/>
              </a:rPr>
            </a:br>
            <a:r>
              <a:rPr lang="en-US" sz="1400" dirty="0">
                <a:latin typeface="Helvetica Light" panose="020B0403020202020204" pitchFamily="34" charset="0"/>
              </a:rPr>
              <a:t>text encoder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87E1EE5-9B2E-18E0-DC86-5A2AF9C2C693}"/>
              </a:ext>
            </a:extLst>
          </p:cNvPr>
          <p:cNvGrpSpPr/>
          <p:nvPr/>
        </p:nvGrpSpPr>
        <p:grpSpPr>
          <a:xfrm>
            <a:off x="3450336" y="4555001"/>
            <a:ext cx="1152850" cy="852500"/>
            <a:chOff x="4737837" y="3290988"/>
            <a:chExt cx="1006921" cy="74459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3053CB5-CFAB-4685-2F2D-A5412E8838B4}"/>
                </a:ext>
              </a:extLst>
            </p:cNvPr>
            <p:cNvSpPr/>
            <p:nvPr/>
          </p:nvSpPr>
          <p:spPr>
            <a:xfrm>
              <a:off x="473783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C0D2848-C306-93A4-0606-0E363073B753}"/>
                </a:ext>
              </a:extLst>
            </p:cNvPr>
            <p:cNvSpPr/>
            <p:nvPr/>
          </p:nvSpPr>
          <p:spPr>
            <a:xfrm>
              <a:off x="501553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F59CFE-5BFA-A8D1-318A-29FDDEF2DF34}"/>
                </a:ext>
              </a:extLst>
            </p:cNvPr>
            <p:cNvSpPr/>
            <p:nvPr/>
          </p:nvSpPr>
          <p:spPr>
            <a:xfrm>
              <a:off x="5293227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B0C1402-857A-6167-B9BB-3DC7EB2F6906}"/>
                </a:ext>
              </a:extLst>
            </p:cNvPr>
            <p:cNvSpPr/>
            <p:nvPr/>
          </p:nvSpPr>
          <p:spPr>
            <a:xfrm>
              <a:off x="5558212" y="3290988"/>
              <a:ext cx="186546" cy="74459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F5C88D9-FD9D-90FB-E480-007056A55B36}"/>
              </a:ext>
            </a:extLst>
          </p:cNvPr>
          <p:cNvSpPr/>
          <p:nvPr/>
        </p:nvSpPr>
        <p:spPr>
          <a:xfrm>
            <a:off x="3711433" y="4775507"/>
            <a:ext cx="630653" cy="39757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aseline="-25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/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D8515123-49B6-CD84-08EA-103C24CD6A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32" y="4744357"/>
                <a:ext cx="544143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923D5FB-4705-97DF-E9CD-013D50093093}"/>
              </a:ext>
            </a:extLst>
          </p:cNvPr>
          <p:cNvCxnSpPr>
            <a:cxnSpLocks/>
          </p:cNvCxnSpPr>
          <p:nvPr/>
        </p:nvCxnSpPr>
        <p:spPr>
          <a:xfrm>
            <a:off x="3061294" y="4714342"/>
            <a:ext cx="330016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1EF1F5C-BB0D-A233-33C5-7D8604811EBE}"/>
              </a:ext>
            </a:extLst>
          </p:cNvPr>
          <p:cNvGrpSpPr/>
          <p:nvPr/>
        </p:nvGrpSpPr>
        <p:grpSpPr>
          <a:xfrm>
            <a:off x="3160203" y="1683317"/>
            <a:ext cx="781776" cy="1245045"/>
            <a:chOff x="3433782" y="3975947"/>
            <a:chExt cx="342349" cy="545220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5655785-3585-AB70-3AD8-413B652BCF6C}"/>
                </a:ext>
              </a:extLst>
            </p:cNvPr>
            <p:cNvSpPr/>
            <p:nvPr/>
          </p:nvSpPr>
          <p:spPr>
            <a:xfrm>
              <a:off x="3433782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7A4F23E9-0DD9-91A9-D410-F450B7DB53E4}"/>
                </a:ext>
              </a:extLst>
            </p:cNvPr>
            <p:cNvSpPr/>
            <p:nvPr/>
          </p:nvSpPr>
          <p:spPr>
            <a:xfrm>
              <a:off x="3638735" y="3975947"/>
              <a:ext cx="137396" cy="545220"/>
            </a:xfrm>
            <a:prstGeom prst="roundRect">
              <a:avLst>
                <a:gd name="adj" fmla="val 3837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38BBBD5-30BB-E001-2BF4-9B0E227AD403}"/>
                </a:ext>
              </a:extLst>
            </p:cNvPr>
            <p:cNvSpPr/>
            <p:nvPr/>
          </p:nvSpPr>
          <p:spPr>
            <a:xfrm>
              <a:off x="3496110" y="4115934"/>
              <a:ext cx="217692" cy="25628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0732C6D-4EE7-A795-6B59-4AA208D3C4A2}"/>
                  </a:ext>
                </a:extLst>
              </p:cNvPr>
              <p:cNvSpPr/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ln w="12700"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50732C6D-4EE7-A795-6B59-4AA208D3C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437" y="2076791"/>
                <a:ext cx="64357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D18F340-4276-637C-6A4C-DFB8B0AB6337}"/>
              </a:ext>
            </a:extLst>
          </p:cNvPr>
          <p:cNvCxnSpPr>
            <a:cxnSpLocks/>
          </p:cNvCxnSpPr>
          <p:nvPr/>
        </p:nvCxnSpPr>
        <p:spPr>
          <a:xfrm flipV="1">
            <a:off x="7035650" y="3931474"/>
            <a:ext cx="0" cy="1053199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FB248F72-6D61-5063-4743-B90D04F8FBDF}"/>
              </a:ext>
            </a:extLst>
          </p:cNvPr>
          <p:cNvCxnSpPr>
            <a:cxnSpLocks/>
          </p:cNvCxnSpPr>
          <p:nvPr/>
        </p:nvCxnSpPr>
        <p:spPr>
          <a:xfrm flipV="1">
            <a:off x="7737763" y="4162909"/>
            <a:ext cx="0" cy="81050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BB56B1D-C7CD-6768-61C8-AE3884DBCE6C}"/>
              </a:ext>
            </a:extLst>
          </p:cNvPr>
          <p:cNvCxnSpPr>
            <a:cxnSpLocks/>
          </p:cNvCxnSpPr>
          <p:nvPr/>
        </p:nvCxnSpPr>
        <p:spPr>
          <a:xfrm flipV="1">
            <a:off x="8440508" y="4364247"/>
            <a:ext cx="0" cy="620425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512FC7D-229C-291C-B0D4-584E0E35749F}"/>
              </a:ext>
            </a:extLst>
          </p:cNvPr>
          <p:cNvCxnSpPr>
            <a:cxnSpLocks/>
          </p:cNvCxnSpPr>
          <p:nvPr/>
        </p:nvCxnSpPr>
        <p:spPr>
          <a:xfrm flipV="1">
            <a:off x="6506579" y="3836479"/>
            <a:ext cx="0" cy="114819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906229CB-7560-4E55-E991-892265061B7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81438" y="2268104"/>
            <a:ext cx="2493945" cy="2493945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8515385E-969E-0B93-95F6-49606C183AFC}"/>
              </a:ext>
            </a:extLst>
          </p:cNvPr>
          <p:cNvSpPr txBox="1"/>
          <p:nvPr/>
        </p:nvSpPr>
        <p:spPr>
          <a:xfrm>
            <a:off x="5129782" y="3340804"/>
            <a:ext cx="1344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atin typeface="Helvetica Light" panose="020B0403020202020204" pitchFamily="34" charset="0"/>
              </a:rPr>
              <a:t>Constant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C772AB-A6BF-841B-7609-9FA9D782F9D9}"/>
              </a:ext>
            </a:extLst>
          </p:cNvPr>
          <p:cNvSpPr txBox="1"/>
          <p:nvPr/>
        </p:nvSpPr>
        <p:spPr>
          <a:xfrm>
            <a:off x="10431152" y="4762049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Light" panose="020B0403020202020204" pitchFamily="34" charset="0"/>
              </a:rPr>
              <a:t>output</a:t>
            </a:r>
            <a:endParaRPr lang="en-KR" sz="1400" dirty="0">
              <a:latin typeface="Helvetica Light" panose="020B0403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9422AD-3E01-CC4B-65E1-A532DA3D3B16}"/>
              </a:ext>
            </a:extLst>
          </p:cNvPr>
          <p:cNvCxnSpPr>
            <a:cxnSpLocks/>
          </p:cNvCxnSpPr>
          <p:nvPr/>
        </p:nvCxnSpPr>
        <p:spPr>
          <a:xfrm>
            <a:off x="7211996" y="2159367"/>
            <a:ext cx="0" cy="921078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D681302-34CD-3744-237C-FD9A75C786AB}"/>
              </a:ext>
            </a:extLst>
          </p:cNvPr>
          <p:cNvCxnSpPr>
            <a:cxnSpLocks/>
          </p:cNvCxnSpPr>
          <p:nvPr/>
        </p:nvCxnSpPr>
        <p:spPr>
          <a:xfrm>
            <a:off x="7914109" y="2159369"/>
            <a:ext cx="0" cy="689645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3B60FA-239E-51A4-74F9-6BDA2F659494}"/>
              </a:ext>
            </a:extLst>
          </p:cNvPr>
          <p:cNvCxnSpPr>
            <a:cxnSpLocks/>
          </p:cNvCxnSpPr>
          <p:nvPr/>
        </p:nvCxnSpPr>
        <p:spPr>
          <a:xfrm>
            <a:off x="8616854" y="2159367"/>
            <a:ext cx="0" cy="48831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0780D7-102F-0B02-0B18-7E0CC55005C1}"/>
              </a:ext>
            </a:extLst>
          </p:cNvPr>
          <p:cNvCxnSpPr>
            <a:cxnSpLocks/>
          </p:cNvCxnSpPr>
          <p:nvPr/>
        </p:nvCxnSpPr>
        <p:spPr>
          <a:xfrm>
            <a:off x="9319803" y="2159367"/>
            <a:ext cx="0" cy="192856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E1E050E-DD85-CD0E-F964-5C68638E452F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738033" y="2159368"/>
            <a:ext cx="4581770" cy="0"/>
          </a:xfrm>
          <a:prstGeom prst="straightConnector1">
            <a:avLst/>
          </a:prstGeom>
          <a:ln w="19050">
            <a:solidFill>
              <a:srgbClr val="0070C0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D47215A-879A-056F-BF85-B9B895A9896D}"/>
              </a:ext>
            </a:extLst>
          </p:cNvPr>
          <p:cNvGrpSpPr/>
          <p:nvPr/>
        </p:nvGrpSpPr>
        <p:grpSpPr>
          <a:xfrm>
            <a:off x="4424737" y="1831839"/>
            <a:ext cx="195928" cy="906023"/>
            <a:chOff x="796149" y="3280408"/>
            <a:chExt cx="283780" cy="1312275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4FDC9EC-9512-30AD-C997-A32633B66A72}"/>
                </a:ext>
              </a:extLst>
            </p:cNvPr>
            <p:cNvSpPr/>
            <p:nvPr/>
          </p:nvSpPr>
          <p:spPr>
            <a:xfrm rot="16200000">
              <a:off x="796149" y="4308903"/>
              <a:ext cx="283780" cy="2837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 dirty="0">
                <a:latin typeface="Adobe Clean" panose="020B0503020404020204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8972675-8803-0AE2-8370-C4E5A3D42829}"/>
                </a:ext>
              </a:extLst>
            </p:cNvPr>
            <p:cNvSpPr/>
            <p:nvPr/>
          </p:nvSpPr>
          <p:spPr>
            <a:xfrm rot="16200000">
              <a:off x="796149" y="3280408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6727B56-3030-3ADE-3F86-9EE7737E5558}"/>
                </a:ext>
              </a:extLst>
            </p:cNvPr>
            <p:cNvSpPr/>
            <p:nvPr/>
          </p:nvSpPr>
          <p:spPr>
            <a:xfrm rot="16200000">
              <a:off x="796149" y="3635493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B7CE2C7-D5CE-B76B-7A11-A49A68F109ED}"/>
                </a:ext>
              </a:extLst>
            </p:cNvPr>
            <p:cNvSpPr/>
            <p:nvPr/>
          </p:nvSpPr>
          <p:spPr>
            <a:xfrm rot="16200000">
              <a:off x="796149" y="3966944"/>
              <a:ext cx="283780" cy="283780"/>
            </a:xfrm>
            <a:prstGeom prst="ellipse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2000">
                <a:latin typeface="Adobe Clean" panose="020B0503020404020204" pitchFamily="34" charset="0"/>
              </a:endParaRPr>
            </a:p>
          </p:txBody>
        </p:sp>
      </p:grpSp>
      <p:sp>
        <p:nvSpPr>
          <p:cNvPr id="37" name="Right Bracket 36">
            <a:extLst>
              <a:ext uri="{FF2B5EF4-FFF2-40B4-BE49-F238E27FC236}">
                <a16:creationId xmlns:a16="http://schemas.microsoft.com/office/drawing/2014/main" id="{AA6A3173-F345-6666-7684-A3030CAE126B}"/>
              </a:ext>
            </a:extLst>
          </p:cNvPr>
          <p:cNvSpPr/>
          <p:nvPr/>
        </p:nvSpPr>
        <p:spPr>
          <a:xfrm>
            <a:off x="4643435" y="1824405"/>
            <a:ext cx="94598" cy="669925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9" name="Right Bracket 58">
            <a:extLst>
              <a:ext uri="{FF2B5EF4-FFF2-40B4-BE49-F238E27FC236}">
                <a16:creationId xmlns:a16="http://schemas.microsoft.com/office/drawing/2014/main" id="{CCA57457-4064-3510-A3AA-7BC84141F13D}"/>
              </a:ext>
            </a:extLst>
          </p:cNvPr>
          <p:cNvSpPr/>
          <p:nvPr/>
        </p:nvSpPr>
        <p:spPr>
          <a:xfrm>
            <a:off x="4643435" y="2534120"/>
            <a:ext cx="94598" cy="211895"/>
          </a:xfrm>
          <a:prstGeom prst="rightBracket">
            <a:avLst>
              <a:gd name="adj" fmla="val 46105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D81F8E9-4C82-7483-14D0-15090B90FF7E}"/>
              </a:ext>
            </a:extLst>
          </p:cNvPr>
          <p:cNvCxnSpPr>
            <a:cxnSpLocks/>
          </p:cNvCxnSpPr>
          <p:nvPr/>
        </p:nvCxnSpPr>
        <p:spPr>
          <a:xfrm>
            <a:off x="4792545" y="2640066"/>
            <a:ext cx="126077" cy="0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86300CC-0B55-7DE4-2727-31586845F484}"/>
              </a:ext>
            </a:extLst>
          </p:cNvPr>
          <p:cNvCxnSpPr>
            <a:cxnSpLocks/>
          </p:cNvCxnSpPr>
          <p:nvPr/>
        </p:nvCxnSpPr>
        <p:spPr>
          <a:xfrm flipV="1">
            <a:off x="4918622" y="2625536"/>
            <a:ext cx="0" cy="51848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FA6B8C7-E92F-20AD-5F3E-2B6B4CAECA96}"/>
              </a:ext>
            </a:extLst>
          </p:cNvPr>
          <p:cNvSpPr>
            <a:spLocks/>
          </p:cNvSpPr>
          <p:nvPr/>
        </p:nvSpPr>
        <p:spPr>
          <a:xfrm>
            <a:off x="8883356" y="2352224"/>
            <a:ext cx="258899" cy="230747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28275FE-22CD-C9E6-0ED2-3CE2C4BB2A8E}"/>
              </a:ext>
            </a:extLst>
          </p:cNvPr>
          <p:cNvSpPr>
            <a:spLocks/>
          </p:cNvSpPr>
          <p:nvPr/>
        </p:nvSpPr>
        <p:spPr>
          <a:xfrm>
            <a:off x="9145891" y="2352224"/>
            <a:ext cx="258899" cy="230747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CBC3942-80CD-67C5-34B8-3F28CEF60735}"/>
              </a:ext>
            </a:extLst>
          </p:cNvPr>
          <p:cNvSpPr/>
          <p:nvPr/>
        </p:nvSpPr>
        <p:spPr>
          <a:xfrm>
            <a:off x="6951896" y="3080446"/>
            <a:ext cx="167507" cy="85102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9E535C1-88D7-2AA5-458B-69A13A593ABF}"/>
              </a:ext>
            </a:extLst>
          </p:cNvPr>
          <p:cNvSpPr/>
          <p:nvPr/>
        </p:nvSpPr>
        <p:spPr>
          <a:xfrm>
            <a:off x="7128243" y="3080446"/>
            <a:ext cx="167507" cy="851027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CF605E9-4240-7E5E-C380-4E93BBA40396}"/>
              </a:ext>
            </a:extLst>
          </p:cNvPr>
          <p:cNvSpPr/>
          <p:nvPr/>
        </p:nvSpPr>
        <p:spPr>
          <a:xfrm>
            <a:off x="6775549" y="3080446"/>
            <a:ext cx="167507" cy="851027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E583FF8-1CB5-9337-D9EF-AB84950B4459}"/>
              </a:ext>
            </a:extLst>
          </p:cNvPr>
          <p:cNvSpPr/>
          <p:nvPr/>
        </p:nvSpPr>
        <p:spPr>
          <a:xfrm>
            <a:off x="7654009" y="2849013"/>
            <a:ext cx="167507" cy="131911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5A22B12-DA0E-5F56-0ABE-E733EE6AB456}"/>
              </a:ext>
            </a:extLst>
          </p:cNvPr>
          <p:cNvSpPr/>
          <p:nvPr/>
        </p:nvSpPr>
        <p:spPr>
          <a:xfrm>
            <a:off x="7830355" y="2849013"/>
            <a:ext cx="167507" cy="1319119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0BB775D-AC6D-4161-2A34-F0AE91D8163E}"/>
              </a:ext>
            </a:extLst>
          </p:cNvPr>
          <p:cNvSpPr/>
          <p:nvPr/>
        </p:nvSpPr>
        <p:spPr>
          <a:xfrm>
            <a:off x="7477662" y="2849013"/>
            <a:ext cx="167507" cy="1319119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A394710-20F8-31C1-A5FF-5A2519F99BA1}"/>
              </a:ext>
            </a:extLst>
          </p:cNvPr>
          <p:cNvSpPr/>
          <p:nvPr/>
        </p:nvSpPr>
        <p:spPr>
          <a:xfrm>
            <a:off x="8356754" y="2647678"/>
            <a:ext cx="167507" cy="171694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F53538D-9426-431F-1D7F-BEA8984B3CA7}"/>
              </a:ext>
            </a:extLst>
          </p:cNvPr>
          <p:cNvSpPr/>
          <p:nvPr/>
        </p:nvSpPr>
        <p:spPr>
          <a:xfrm>
            <a:off x="8533101" y="2647678"/>
            <a:ext cx="167507" cy="1716948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41E4B91-B5FC-7822-126C-E302805E238D}"/>
              </a:ext>
            </a:extLst>
          </p:cNvPr>
          <p:cNvSpPr/>
          <p:nvPr/>
        </p:nvSpPr>
        <p:spPr>
          <a:xfrm>
            <a:off x="8180407" y="2647678"/>
            <a:ext cx="167507" cy="171694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88703D3-D6CC-A7F1-85AF-DBDE60DB6A9A}"/>
              </a:ext>
            </a:extLst>
          </p:cNvPr>
          <p:cNvSpPr/>
          <p:nvPr/>
        </p:nvSpPr>
        <p:spPr>
          <a:xfrm>
            <a:off x="9059702" y="2352224"/>
            <a:ext cx="167507" cy="230322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3894B81-0F63-8137-78F5-916478BBA95D}"/>
              </a:ext>
            </a:extLst>
          </p:cNvPr>
          <p:cNvSpPr/>
          <p:nvPr/>
        </p:nvSpPr>
        <p:spPr>
          <a:xfrm>
            <a:off x="9236050" y="2352224"/>
            <a:ext cx="167507" cy="2303224"/>
          </a:xfrm>
          <a:prstGeom prst="rect">
            <a:avLst/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E65F96-434F-0AA5-91AD-47F7AE84DBD2}"/>
              </a:ext>
            </a:extLst>
          </p:cNvPr>
          <p:cNvSpPr/>
          <p:nvPr/>
        </p:nvSpPr>
        <p:spPr>
          <a:xfrm>
            <a:off x="8883356" y="2352224"/>
            <a:ext cx="167507" cy="2303224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CFDB521-AB87-8802-FDAA-F4DFEE70A78A}"/>
              </a:ext>
            </a:extLst>
          </p:cNvPr>
          <p:cNvGrpSpPr/>
          <p:nvPr/>
        </p:nvGrpSpPr>
        <p:grpSpPr>
          <a:xfrm>
            <a:off x="7709839" y="3239521"/>
            <a:ext cx="759429" cy="596958"/>
            <a:chOff x="6130567" y="1951356"/>
            <a:chExt cx="663300" cy="521394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FEA7B674-5A64-7243-2142-68B934F02ECC}"/>
                </a:ext>
              </a:extLst>
            </p:cNvPr>
            <p:cNvSpPr/>
            <p:nvPr/>
          </p:nvSpPr>
          <p:spPr>
            <a:xfrm>
              <a:off x="6130567" y="1954801"/>
              <a:ext cx="663300" cy="45853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baseline="-25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22615765-A3FC-2D4F-A825-0E001C9EA599}"/>
                    </a:ext>
                  </a:extLst>
                </p:cNvPr>
                <p:cNvSpPr/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ln w="127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3A014865-B262-E861-27D9-A799A0FCAD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4585" y="1951356"/>
                  <a:ext cx="475265" cy="521394"/>
                </a:xfrm>
                <a:prstGeom prst="rect">
                  <a:avLst/>
                </a:prstGeom>
                <a:blipFill>
                  <a:blip r:embed="rId9"/>
                  <a:stretch>
                    <a:fillRect l="-2273" t="-4167"/>
                  </a:stretch>
                </a:blipFill>
                <a:ln w="127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11451650-C374-B8DC-47E6-B61B3D8E6665}"/>
              </a:ext>
            </a:extLst>
          </p:cNvPr>
          <p:cNvSpPr/>
          <p:nvPr/>
        </p:nvSpPr>
        <p:spPr>
          <a:xfrm>
            <a:off x="6424771" y="3239521"/>
            <a:ext cx="163616" cy="528938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2000">
              <a:latin typeface="Helvetica Light" panose="020B040302020202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4A810AA-19E3-9110-54E2-69B52524E741}"/>
              </a:ext>
            </a:extLst>
          </p:cNvPr>
          <p:cNvGrpSpPr/>
          <p:nvPr/>
        </p:nvGrpSpPr>
        <p:grpSpPr>
          <a:xfrm>
            <a:off x="7453801" y="1126375"/>
            <a:ext cx="1670014" cy="876611"/>
            <a:chOff x="1376457" y="2335471"/>
            <a:chExt cx="1458622" cy="765650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E85527D7-47DD-0BA6-F62A-0CA8B1AD9417}"/>
                </a:ext>
              </a:extLst>
            </p:cNvPr>
            <p:cNvSpPr/>
            <p:nvPr/>
          </p:nvSpPr>
          <p:spPr>
            <a:xfrm rot="5400000">
              <a:off x="1714932" y="1996996"/>
              <a:ext cx="765650" cy="1442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3BB82D51-C045-BED8-ABA2-1707651E62DF}"/>
                </a:ext>
              </a:extLst>
            </p:cNvPr>
            <p:cNvSpPr/>
            <p:nvPr/>
          </p:nvSpPr>
          <p:spPr>
            <a:xfrm rot="5400000">
              <a:off x="1471213" y="2644390"/>
              <a:ext cx="146304" cy="14630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C7B3E3-29AC-1FBF-6537-C88262E81E85}"/>
                </a:ext>
              </a:extLst>
            </p:cNvPr>
            <p:cNvSpPr/>
            <p:nvPr/>
          </p:nvSpPr>
          <p:spPr>
            <a:xfrm rot="5400000">
              <a:off x="1471213" y="2868205"/>
              <a:ext cx="146304" cy="14630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BC34B3B7-C109-FBBB-A584-D98FB948BE79}"/>
                </a:ext>
              </a:extLst>
            </p:cNvPr>
            <p:cNvSpPr/>
            <p:nvPr/>
          </p:nvSpPr>
          <p:spPr>
            <a:xfrm rot="5400000">
              <a:off x="1471213" y="2420574"/>
              <a:ext cx="146304" cy="14630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600">
                <a:latin typeface="Helvetica Light" panose="020B0403020202020204" pitchFamily="34" charset="0"/>
              </a:endParaRP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1CE7F73A-0191-622C-3F6F-67CB576A4B9B}"/>
                </a:ext>
              </a:extLst>
            </p:cNvPr>
            <p:cNvSpPr txBox="1"/>
            <p:nvPr/>
          </p:nvSpPr>
          <p:spPr>
            <a:xfrm>
              <a:off x="1610885" y="2362315"/>
              <a:ext cx="1148717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Helvetica Light" panose="020B0403020202020204" pitchFamily="34" charset="0"/>
                </a:rPr>
                <a:t>Convolutional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5B2545C2-2135-B3E5-F840-917BA6446081}"/>
                </a:ext>
              </a:extLst>
            </p:cNvPr>
            <p:cNvSpPr txBox="1"/>
            <p:nvPr/>
          </p:nvSpPr>
          <p:spPr>
            <a:xfrm>
              <a:off x="1610885" y="2586131"/>
              <a:ext cx="1148717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Helvetica Light" panose="020B0403020202020204" pitchFamily="34" charset="0"/>
                </a:rPr>
                <a:t>Self-attention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ED12182-ED6E-60B1-CFC8-71BDAF2C3374}"/>
                </a:ext>
              </a:extLst>
            </p:cNvPr>
            <p:cNvSpPr txBox="1"/>
            <p:nvPr/>
          </p:nvSpPr>
          <p:spPr>
            <a:xfrm>
              <a:off x="1610885" y="2809945"/>
              <a:ext cx="1224194" cy="22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latin typeface="Helvetica Light" panose="020B0403020202020204" pitchFamily="34" charset="0"/>
                </a:rPr>
                <a:t>Cross-attention</a:t>
              </a:r>
              <a:endParaRPr lang="en-KR" sz="1100" dirty="0">
                <a:latin typeface="Helvetica Ligh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19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C78792-619E-02A9-D3EA-5EFEEE037A46}"/>
              </a:ext>
            </a:extLst>
          </p:cNvPr>
          <p:cNvSpPr txBox="1">
            <a:spLocks/>
          </p:cNvSpPr>
          <p:nvPr/>
        </p:nvSpPr>
        <p:spPr>
          <a:xfrm>
            <a:off x="304721" y="961373"/>
            <a:ext cx="11579384" cy="5029200"/>
          </a:xfrm>
          <a:prstGeom prst="rect">
            <a:avLst/>
          </a:prstGeom>
        </p:spPr>
        <p:txBody>
          <a:bodyPr vert="horz" lIns="108829" tIns="54414" rIns="108829" bIns="54414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49325" lvl="3" indent="-275590"/>
            <a:endParaRPr lang="en-US" b="1">
              <a:solidFill>
                <a:srgbClr val="000000"/>
              </a:solidFill>
              <a:latin typeface="Adobe Clean Light"/>
            </a:endParaRPr>
          </a:p>
          <a:p>
            <a:pPr marL="551180" lvl="1" indent="-275590"/>
            <a:endParaRPr lang="en-US" sz="1800" b="1">
              <a:solidFill>
                <a:srgbClr val="000000"/>
              </a:solidFill>
              <a:latin typeface="Adobe Clean Light"/>
              <a:sym typeface="Wingdings" pitchFamily="2" charset="2"/>
            </a:endParaRPr>
          </a:p>
          <a:p>
            <a:pPr marL="551180" lvl="1" indent="-275590"/>
            <a:endParaRPr lang="en-US" sz="1800" b="1">
              <a:solidFill>
                <a:srgbClr val="000000"/>
              </a:solidFill>
              <a:latin typeface="Adobe Clean Light"/>
            </a:endParaRPr>
          </a:p>
          <a:p>
            <a:pPr marL="551180" lvl="1" indent="-275590"/>
            <a:endParaRPr lang="en-US" sz="1800" b="1">
              <a:solidFill>
                <a:srgbClr val="000000"/>
              </a:solidFill>
              <a:latin typeface="Adobe Clean Light" panose="020B0303020404020204" pitchFamily="34" charset="0"/>
            </a:endParaRPr>
          </a:p>
          <a:p>
            <a:pPr marL="275590" lvl="1"/>
            <a:br>
              <a:rPr lang="en-US" sz="2400">
                <a:latin typeface="Adobe Clean Light" panose="020B0303020404020204" pitchFamily="34" charset="0"/>
              </a:rPr>
            </a:br>
            <a:br>
              <a:rPr lang="en-US" sz="1800">
                <a:latin typeface="Adobe Clean Light" panose="020B0303020404020204" pitchFamily="34" charset="0"/>
              </a:rPr>
            </a:br>
            <a:endParaRPr lang="en-US" sz="1800" b="1" dirty="0">
              <a:latin typeface="Adobe Clean Light" panose="020B030302040402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32F351-82D2-56E5-BF8C-5B2D7758A809}"/>
              </a:ext>
            </a:extLst>
          </p:cNvPr>
          <p:cNvGrpSpPr/>
          <p:nvPr/>
        </p:nvGrpSpPr>
        <p:grpSpPr>
          <a:xfrm>
            <a:off x="1256328" y="1361552"/>
            <a:ext cx="9406715" cy="4535075"/>
            <a:chOff x="546441" y="5097479"/>
            <a:chExt cx="10314101" cy="49725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AEA065A-11E0-E866-FF0E-9C4A4C1D80E7}"/>
                </a:ext>
              </a:extLst>
            </p:cNvPr>
            <p:cNvGrpSpPr/>
            <p:nvPr/>
          </p:nvGrpSpPr>
          <p:grpSpPr>
            <a:xfrm>
              <a:off x="546441" y="8401568"/>
              <a:ext cx="10307921" cy="1668446"/>
              <a:chOff x="827968" y="13216591"/>
              <a:chExt cx="20291037" cy="3284318"/>
            </a:xfrm>
          </p:grpSpPr>
          <p:pic>
            <p:nvPicPr>
              <p:cNvPr id="14" name="Picture 13" descr="A picture containing colorful, different, bunch, several&#10;&#10;Description automatically generated">
                <a:extLst>
                  <a:ext uri="{FF2B5EF4-FFF2-40B4-BE49-F238E27FC236}">
                    <a16:creationId xmlns:a16="http://schemas.microsoft.com/office/drawing/2014/main" id="{503BBB6F-A4CE-24BC-74AA-188ED75984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9"/>
              <a:stretch/>
            </p:blipFill>
            <p:spPr>
              <a:xfrm>
                <a:off x="1481418" y="13216591"/>
                <a:ext cx="19637587" cy="328431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DF74CE-BFE9-CC75-34EA-619A41A90CE8}"/>
                  </a:ext>
                </a:extLst>
              </p:cNvPr>
              <p:cNvSpPr txBox="1"/>
              <p:nvPr/>
            </p:nvSpPr>
            <p:spPr>
              <a:xfrm rot="16200000">
                <a:off x="-328829" y="14569730"/>
                <a:ext cx="2926140" cy="612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22" dirty="0" err="1">
                    <a:latin typeface="Helvetica Light" panose="020B0403020202020204" pitchFamily="34" charset="0"/>
                  </a:rPr>
                  <a:t>StyleGAN</a:t>
                </a:r>
                <a:r>
                  <a:rPr lang="en-US" sz="1422" dirty="0">
                    <a:latin typeface="Helvetica Light" panose="020B0403020202020204" pitchFamily="34" charset="0"/>
                  </a:rPr>
                  <a:t>-XL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3AF09A0-EA75-0DD5-8B3C-79CD43D72B40}"/>
                </a:ext>
              </a:extLst>
            </p:cNvPr>
            <p:cNvGrpSpPr/>
            <p:nvPr/>
          </p:nvGrpSpPr>
          <p:grpSpPr>
            <a:xfrm>
              <a:off x="546441" y="5097479"/>
              <a:ext cx="10307921" cy="1665870"/>
              <a:chOff x="5634431" y="4383241"/>
              <a:chExt cx="20291037" cy="3279247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0E71588-4C57-622D-B9B0-64511E21B5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87881" y="4383241"/>
                <a:ext cx="19637587" cy="327924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833CCD-8293-34EC-662A-B8BE469D64A4}"/>
                  </a:ext>
                </a:extLst>
              </p:cNvPr>
              <p:cNvSpPr txBox="1"/>
              <p:nvPr/>
            </p:nvSpPr>
            <p:spPr>
              <a:xfrm rot="16200000">
                <a:off x="4477634" y="5714054"/>
                <a:ext cx="2926139" cy="612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22" dirty="0">
                    <a:latin typeface="Helvetica Light" panose="020B0403020202020204" pitchFamily="34" charset="0"/>
                  </a:rPr>
                  <a:t>ADM-G-U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51C9E88-33C2-1865-AD34-20C5282F6EC5}"/>
                </a:ext>
              </a:extLst>
            </p:cNvPr>
            <p:cNvGrpSpPr/>
            <p:nvPr/>
          </p:nvGrpSpPr>
          <p:grpSpPr>
            <a:xfrm>
              <a:off x="546441" y="6744994"/>
              <a:ext cx="10314101" cy="1674929"/>
              <a:chOff x="5622264" y="10806829"/>
              <a:chExt cx="20303203" cy="3297081"/>
            </a:xfrm>
          </p:grpSpPr>
          <p:pic>
            <p:nvPicPr>
              <p:cNvPr id="8" name="Picture 7" descr="A picture containing different, colorful, bunch, several&#10;&#10;Description automatically generated">
                <a:extLst>
                  <a:ext uri="{FF2B5EF4-FFF2-40B4-BE49-F238E27FC236}">
                    <a16:creationId xmlns:a16="http://schemas.microsoft.com/office/drawing/2014/main" id="{CD432FB3-9B96-FF11-66A0-AD321B231B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279624" y="10806829"/>
                <a:ext cx="19645843" cy="3297081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CD2A9D-4C06-3431-AEA4-F4015B944E8F}"/>
                  </a:ext>
                </a:extLst>
              </p:cNvPr>
              <p:cNvSpPr txBox="1"/>
              <p:nvPr/>
            </p:nvSpPr>
            <p:spPr>
              <a:xfrm rot="16200000">
                <a:off x="4465467" y="12149095"/>
                <a:ext cx="2926139" cy="612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22" dirty="0">
                    <a:latin typeface="Helvetica Light" panose="020B0403020202020204" pitchFamily="34" charset="0"/>
                  </a:rPr>
                  <a:t>LDM-4-G</a:t>
                </a: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313F2B1-2780-583D-DAAA-42C897F79B62}"/>
              </a:ext>
            </a:extLst>
          </p:cNvPr>
          <p:cNvSpPr txBox="1"/>
          <p:nvPr/>
        </p:nvSpPr>
        <p:spPr>
          <a:xfrm>
            <a:off x="490881" y="363533"/>
            <a:ext cx="11203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Convolutional GANs are not good at creating good 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5B0CDA-B650-4762-2A33-060279C90665}"/>
              </a:ext>
            </a:extLst>
          </p:cNvPr>
          <p:cNvSpPr txBox="1"/>
          <p:nvPr/>
        </p:nvSpPr>
        <p:spPr>
          <a:xfrm>
            <a:off x="6108243" y="6003638"/>
            <a:ext cx="46826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results on ImageNet for class 0 (tench)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99A062-4201-9F02-CCF2-DD0AFFDBB729}"/>
              </a:ext>
            </a:extLst>
          </p:cNvPr>
          <p:cNvSpPr txBox="1"/>
          <p:nvPr/>
        </p:nvSpPr>
        <p:spPr>
          <a:xfrm rot="16200000">
            <a:off x="-1740" y="2664070"/>
            <a:ext cx="20665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Helvetica Light" panose="020B0403020202020204" pitchFamily="34" charset="0"/>
              </a:rPr>
              <a:t>diffusion models</a:t>
            </a:r>
          </a:p>
        </p:txBody>
      </p:sp>
    </p:spTree>
    <p:extLst>
      <p:ext uri="{BB962C8B-B14F-4D97-AF65-F5344CB8AC3E}">
        <p14:creationId xmlns:p14="http://schemas.microsoft.com/office/powerpoint/2010/main" val="2292119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EBDFC-8FD1-0DAB-23B6-CF2A9257C3F9}"/>
              </a:ext>
            </a:extLst>
          </p:cNvPr>
          <p:cNvSpPr txBox="1"/>
          <p:nvPr/>
        </p:nvSpPr>
        <p:spPr>
          <a:xfrm>
            <a:off x="501041" y="363533"/>
            <a:ext cx="5602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Impact of attention is proven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01ECE4-B13F-FB0A-7FB9-379A8DEA79C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3530" y="1492250"/>
            <a:ext cx="7175500" cy="387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17969C-97E1-59C8-FF63-9857B4994A62}"/>
              </a:ext>
            </a:extLst>
          </p:cNvPr>
          <p:cNvSpPr txBox="1"/>
          <p:nvPr/>
        </p:nvSpPr>
        <p:spPr>
          <a:xfrm>
            <a:off x="7606920" y="6519446"/>
            <a:ext cx="4599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>
                <a:latin typeface="Helvetica Light" panose="020B0403020202020204" pitchFamily="34" charset="0"/>
              </a:rPr>
              <a:t>Vision Transformer (ViT), Dosovitskiy et al.,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20915-654A-5A09-FBBD-BE96E02A566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6920" y="1842770"/>
            <a:ext cx="4064000" cy="3009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2D33CC-AF50-96E8-A75A-BCBB7FB5D7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3388" y="4852670"/>
            <a:ext cx="2946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30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AEBDFC-8FD1-0DAB-23B6-CF2A9257C3F9}"/>
              </a:ext>
            </a:extLst>
          </p:cNvPr>
          <p:cNvSpPr txBox="1"/>
          <p:nvPr/>
        </p:nvSpPr>
        <p:spPr>
          <a:xfrm>
            <a:off x="501041" y="363533"/>
            <a:ext cx="7314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>
                <a:latin typeface="Helvetica Light" panose="020B0403020202020204" pitchFamily="34" charset="0"/>
              </a:rPr>
              <a:t>Attention was already used in AttnGAN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A8A527-6D24-7F83-6D46-63CD26804107}"/>
              </a:ext>
            </a:extLst>
          </p:cNvPr>
          <p:cNvSpPr txBox="1"/>
          <p:nvPr/>
        </p:nvSpPr>
        <p:spPr>
          <a:xfrm>
            <a:off x="370714" y="6154616"/>
            <a:ext cx="11450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30">
              <a:buClr>
                <a:srgbClr val="000000"/>
              </a:buClr>
            </a:pPr>
            <a:r>
              <a:rPr lang="en-US" sz="2000" kern="0" dirty="0" err="1">
                <a:solidFill>
                  <a:srgbClr val="000000"/>
                </a:solidFill>
                <a:latin typeface="Helvetica Light" panose="020B0403020202020204" pitchFamily="34" charset="0"/>
                <a:cs typeface="Arial"/>
                <a:sym typeface="Arial"/>
              </a:rPr>
              <a:t>AttnGAN</a:t>
            </a:r>
            <a:r>
              <a:rPr lang="en-US" sz="2000" kern="0" dirty="0">
                <a:solidFill>
                  <a:srgbClr val="000000"/>
                </a:solidFill>
                <a:latin typeface="Helvetica Light" panose="020B0403020202020204" pitchFamily="34" charset="0"/>
                <a:cs typeface="Arial"/>
                <a:sym typeface="Arial"/>
              </a:rPr>
              <a:t>: Fine-Grained Text to Image Generation with Attentional Generative Adversarial Networks</a:t>
            </a:r>
          </a:p>
          <a:p>
            <a:pPr algn="ctr" defTabSz="609630">
              <a:buClr>
                <a:srgbClr val="000000"/>
              </a:buClr>
            </a:pPr>
            <a:r>
              <a:rPr lang="en-US" sz="2000" kern="0" dirty="0">
                <a:solidFill>
                  <a:srgbClr val="000000"/>
                </a:solidFill>
                <a:latin typeface="Helvetica Light" panose="020B0403020202020204" pitchFamily="34" charset="0"/>
                <a:cs typeface="Arial"/>
                <a:sym typeface="Arial"/>
              </a:rPr>
              <a:t>Tao Xu et al., CVPR 2018</a:t>
            </a:r>
          </a:p>
        </p:txBody>
      </p:sp>
      <p:pic>
        <p:nvPicPr>
          <p:cNvPr id="4" name="Picture 3" descr="A collage of birds&#10;&#10;Description automatically generated with low confidence">
            <a:extLst>
              <a:ext uri="{FF2B5EF4-FFF2-40B4-BE49-F238E27FC236}">
                <a16:creationId xmlns:a16="http://schemas.microsoft.com/office/drawing/2014/main" id="{53B1FBEA-96B6-AFC6-5ED6-C26C391074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16140" y="1086734"/>
            <a:ext cx="5689279" cy="497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738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TSS5LBTjrxZ_yWWiEAcw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>
            <a:latin typeface="Helvetica Light" panose="020B04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dobe Corporate Master 2020">
  <a:themeElements>
    <a:clrScheme name="Adobe Template 2020 v03">
      <a:dk1>
        <a:srgbClr val="000000"/>
      </a:dk1>
      <a:lt1>
        <a:srgbClr val="FFFFFF"/>
      </a:lt1>
      <a:dk2>
        <a:srgbClr val="2C2C2C"/>
      </a:dk2>
      <a:lt2>
        <a:srgbClr val="B3B3B3"/>
      </a:lt2>
      <a:accent1>
        <a:srgbClr val="49DE51"/>
      </a:accent1>
      <a:accent2>
        <a:srgbClr val="308FFF"/>
      </a:accent2>
      <a:accent3>
        <a:srgbClr val="FF51F5"/>
      </a:accent3>
      <a:accent4>
        <a:srgbClr val="FF9900"/>
      </a:accent4>
      <a:accent5>
        <a:srgbClr val="FFD11F"/>
      </a:accent5>
      <a:accent6>
        <a:srgbClr val="FA0F00"/>
      </a:accent6>
      <a:hlink>
        <a:srgbClr val="5F5F5F"/>
      </a:hlink>
      <a:folHlink>
        <a:srgbClr val="919191"/>
      </a:folHlink>
    </a:clrScheme>
    <a:fontScheme name="Adobe PPT Font Set 2020">
      <a:majorFont>
        <a:latin typeface="Adobe Clean ExtraBold"/>
        <a:ea typeface=""/>
        <a:cs typeface=""/>
      </a:majorFont>
      <a:minorFont>
        <a:latin typeface="Adobe Clean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8738535A-A525-1648-A667-C0EACF8A2805}" vid="{9BF90986-10D5-3047-9056-B5C369F8E3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17131</TotalTime>
  <Words>1649</Words>
  <Application>Microsoft Macintosh PowerPoint</Application>
  <PresentationFormat>Widescreen</PresentationFormat>
  <Paragraphs>438</Paragraphs>
  <Slides>57</Slides>
  <Notes>21</Notes>
  <HiddenSlides>0</HiddenSlides>
  <MMClips>3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3" baseType="lpstr">
      <vt:lpstr>Adobe Clean ExtraBold</vt:lpstr>
      <vt:lpstr>Adobe Clean</vt:lpstr>
      <vt:lpstr>Adobe Clean Light</vt:lpstr>
      <vt:lpstr>Adobe Clean SemiLight</vt:lpstr>
      <vt:lpstr>Arial</vt:lpstr>
      <vt:lpstr>Calibri</vt:lpstr>
      <vt:lpstr>Calibri Light</vt:lpstr>
      <vt:lpstr>Cambria Math</vt:lpstr>
      <vt:lpstr>Helvetica</vt:lpstr>
      <vt:lpstr>Helvetica Light</vt:lpstr>
      <vt:lpstr>Helvetica Neue</vt:lpstr>
      <vt:lpstr>Menlo</vt:lpstr>
      <vt:lpstr>Times New Roman</vt:lpstr>
      <vt:lpstr>Office Theme</vt:lpstr>
      <vt:lpstr>Adobe Corporate Master 2020</vt:lpstr>
      <vt:lpstr>think-cell Slide</vt:lpstr>
      <vt:lpstr>GigaGAN: scaling up GANs for text-to-image synthesis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Upscaler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GigaGAN</dc:title>
  <dc:creator>Taesung Park</dc:creator>
  <cp:lastModifiedBy>Minguk Kang</cp:lastModifiedBy>
  <cp:revision>6</cp:revision>
  <dcterms:created xsi:type="dcterms:W3CDTF">2023-05-08T23:38:58Z</dcterms:created>
  <dcterms:modified xsi:type="dcterms:W3CDTF">2023-09-25T06:26:58Z</dcterms:modified>
</cp:coreProperties>
</file>